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7"/>
  </p:notesMasterIdLst>
  <p:sldIdLst>
    <p:sldId id="256" r:id="rId5"/>
    <p:sldId id="257" r:id="rId6"/>
    <p:sldId id="258" r:id="rId7"/>
    <p:sldId id="269" r:id="rId8"/>
    <p:sldId id="292" r:id="rId9"/>
    <p:sldId id="268" r:id="rId10"/>
    <p:sldId id="278" r:id="rId11"/>
    <p:sldId id="271" r:id="rId12"/>
    <p:sldId id="275" r:id="rId13"/>
    <p:sldId id="273" r:id="rId14"/>
    <p:sldId id="276" r:id="rId15"/>
    <p:sldId id="281" r:id="rId16"/>
    <p:sldId id="279" r:id="rId17"/>
    <p:sldId id="282" r:id="rId18"/>
    <p:sldId id="280" r:id="rId19"/>
    <p:sldId id="283" r:id="rId20"/>
    <p:sldId id="277" r:id="rId21"/>
    <p:sldId id="286" r:id="rId22"/>
    <p:sldId id="284" r:id="rId23"/>
    <p:sldId id="285" r:id="rId24"/>
    <p:sldId id="322" r:id="rId25"/>
    <p:sldId id="323" r:id="rId26"/>
    <p:sldId id="349" r:id="rId27"/>
    <p:sldId id="324"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 id="343" r:id="rId46"/>
    <p:sldId id="350" r:id="rId47"/>
    <p:sldId id="351" r:id="rId48"/>
    <p:sldId id="265" r:id="rId49"/>
    <p:sldId id="266" r:id="rId50"/>
    <p:sldId id="272" r:id="rId51"/>
    <p:sldId id="267" r:id="rId52"/>
    <p:sldId id="345" r:id="rId53"/>
    <p:sldId id="348" r:id="rId54"/>
    <p:sldId id="260" r:id="rId55"/>
    <p:sldId id="261" r:id="rId56"/>
  </p:sldIdLst>
  <p:sldSz cx="24384000" cy="13716000"/>
  <p:notesSz cx="7102475" cy="9388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62A"/>
    <a:srgbClr val="D0E1F1"/>
    <a:srgbClr val="D7E5F2"/>
    <a:srgbClr val="FCF194"/>
    <a:srgbClr val="EDA1A3"/>
    <a:srgbClr val="E1696C"/>
    <a:srgbClr val="183E6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9" d="100"/>
          <a:sy n="39" d="100"/>
        </p:scale>
        <p:origin x="883"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E0F07F-C928-4894-9244-8FDDDADD449B}"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4AB32F93-2F50-47F7-BC5D-7923CD090B2F}">
      <dgm:prSet/>
      <dgm:spPr/>
      <dgm:t>
        <a:bodyPr/>
        <a:lstStyle/>
        <a:p>
          <a:pPr>
            <a:defRPr cap="all"/>
          </a:pPr>
          <a:r>
            <a:rPr lang="en-US"/>
            <a:t>Shuttles</a:t>
          </a:r>
        </a:p>
      </dgm:t>
    </dgm:pt>
    <dgm:pt modelId="{D3743EAE-91B9-42BC-92BF-8C1A28287F36}" type="parTrans" cxnId="{8A9A0647-2E6B-43E3-8F26-38219E37A7DB}">
      <dgm:prSet/>
      <dgm:spPr/>
      <dgm:t>
        <a:bodyPr/>
        <a:lstStyle/>
        <a:p>
          <a:endParaRPr lang="en-US"/>
        </a:p>
      </dgm:t>
    </dgm:pt>
    <dgm:pt modelId="{3B86EE52-F1A8-4DEE-857D-41CC02F712F4}" type="sibTrans" cxnId="{8A9A0647-2E6B-43E3-8F26-38219E37A7DB}">
      <dgm:prSet/>
      <dgm:spPr/>
      <dgm:t>
        <a:bodyPr/>
        <a:lstStyle/>
        <a:p>
          <a:endParaRPr lang="en-US"/>
        </a:p>
      </dgm:t>
    </dgm:pt>
    <dgm:pt modelId="{2437B818-4662-4C03-995C-D1C63B07F542}">
      <dgm:prSet/>
      <dgm:spPr/>
      <dgm:t>
        <a:bodyPr/>
        <a:lstStyle/>
        <a:p>
          <a:pPr>
            <a:defRPr cap="all"/>
          </a:pPr>
          <a:r>
            <a:rPr lang="en-US"/>
            <a:t>Events</a:t>
          </a:r>
        </a:p>
      </dgm:t>
    </dgm:pt>
    <dgm:pt modelId="{127DFC38-D1AC-4BC2-8673-0BAD22DA7F1C}" type="parTrans" cxnId="{14EE95B8-0026-4FD3-A5E7-5D4F1E35F285}">
      <dgm:prSet/>
      <dgm:spPr/>
      <dgm:t>
        <a:bodyPr/>
        <a:lstStyle/>
        <a:p>
          <a:endParaRPr lang="en-US"/>
        </a:p>
      </dgm:t>
    </dgm:pt>
    <dgm:pt modelId="{C8D6010A-4CB0-49C2-B092-602E69BDAD58}" type="sibTrans" cxnId="{14EE95B8-0026-4FD3-A5E7-5D4F1E35F285}">
      <dgm:prSet/>
      <dgm:spPr/>
      <dgm:t>
        <a:bodyPr/>
        <a:lstStyle/>
        <a:p>
          <a:endParaRPr lang="en-US"/>
        </a:p>
      </dgm:t>
    </dgm:pt>
    <dgm:pt modelId="{7B89CCEA-EB3C-46AC-A79C-5F3B540E1E71}">
      <dgm:prSet/>
      <dgm:spPr/>
      <dgm:t>
        <a:bodyPr/>
        <a:lstStyle/>
        <a:p>
          <a:pPr>
            <a:defRPr cap="all"/>
          </a:pPr>
          <a:r>
            <a:rPr lang="en-US"/>
            <a:t>Corporate moves</a:t>
          </a:r>
        </a:p>
      </dgm:t>
    </dgm:pt>
    <dgm:pt modelId="{638FF596-9E43-47A8-B7E5-0BDD4B998E7E}" type="parTrans" cxnId="{80E4030B-6479-44C3-8180-DB25DC4DDD3B}">
      <dgm:prSet/>
      <dgm:spPr/>
      <dgm:t>
        <a:bodyPr/>
        <a:lstStyle/>
        <a:p>
          <a:endParaRPr lang="en-US"/>
        </a:p>
      </dgm:t>
    </dgm:pt>
    <dgm:pt modelId="{0E2888A1-91B4-4394-850D-1BC1A30EFCD6}" type="sibTrans" cxnId="{80E4030B-6479-44C3-8180-DB25DC4DDD3B}">
      <dgm:prSet/>
      <dgm:spPr/>
      <dgm:t>
        <a:bodyPr/>
        <a:lstStyle/>
        <a:p>
          <a:endParaRPr lang="en-US"/>
        </a:p>
      </dgm:t>
    </dgm:pt>
    <dgm:pt modelId="{6ECEA107-5E0A-4046-83E4-F459A5DA427B}">
      <dgm:prSet/>
      <dgm:spPr/>
      <dgm:t>
        <a:bodyPr/>
        <a:lstStyle/>
        <a:p>
          <a:pPr>
            <a:defRPr cap="all"/>
          </a:pPr>
          <a:r>
            <a:rPr lang="en-US"/>
            <a:t>Teams</a:t>
          </a:r>
        </a:p>
      </dgm:t>
    </dgm:pt>
    <dgm:pt modelId="{C78FD7E7-C601-4FA6-903A-FA271779566E}" type="parTrans" cxnId="{3694213A-5D02-4FE3-8F07-39D17190E22D}">
      <dgm:prSet/>
      <dgm:spPr/>
      <dgm:t>
        <a:bodyPr/>
        <a:lstStyle/>
        <a:p>
          <a:endParaRPr lang="en-US"/>
        </a:p>
      </dgm:t>
    </dgm:pt>
    <dgm:pt modelId="{2FA3790F-5AD8-4D98-A6C5-FA83E35B7F05}" type="sibTrans" cxnId="{3694213A-5D02-4FE3-8F07-39D17190E22D}">
      <dgm:prSet/>
      <dgm:spPr/>
      <dgm:t>
        <a:bodyPr/>
        <a:lstStyle/>
        <a:p>
          <a:endParaRPr lang="en-US"/>
        </a:p>
      </dgm:t>
    </dgm:pt>
    <dgm:pt modelId="{CC2E3042-7521-447C-A266-C0864322A831}">
      <dgm:prSet/>
      <dgm:spPr/>
      <dgm:t>
        <a:bodyPr/>
        <a:lstStyle/>
        <a:p>
          <a:pPr>
            <a:defRPr cap="all"/>
          </a:pPr>
          <a:r>
            <a:rPr lang="en-US"/>
            <a:t>Other</a:t>
          </a:r>
        </a:p>
      </dgm:t>
    </dgm:pt>
    <dgm:pt modelId="{782D11DE-BB40-42E9-9964-FB704769C8F9}" type="parTrans" cxnId="{513ADF30-92C6-4B34-B21A-6AE0279E3ED7}">
      <dgm:prSet/>
      <dgm:spPr/>
      <dgm:t>
        <a:bodyPr/>
        <a:lstStyle/>
        <a:p>
          <a:endParaRPr lang="en-US"/>
        </a:p>
      </dgm:t>
    </dgm:pt>
    <dgm:pt modelId="{71AEF7EA-8DF5-4D6E-A9CF-271BE5D84DAB}" type="sibTrans" cxnId="{513ADF30-92C6-4B34-B21A-6AE0279E3ED7}">
      <dgm:prSet/>
      <dgm:spPr/>
      <dgm:t>
        <a:bodyPr/>
        <a:lstStyle/>
        <a:p>
          <a:endParaRPr lang="en-US"/>
        </a:p>
      </dgm:t>
    </dgm:pt>
    <dgm:pt modelId="{585B9ED4-A325-496D-B959-01B159A6CCB6}" type="pres">
      <dgm:prSet presAssocID="{A4E0F07F-C928-4894-9244-8FDDDADD449B}" presName="root" presStyleCnt="0">
        <dgm:presLayoutVars>
          <dgm:dir/>
          <dgm:resizeHandles val="exact"/>
        </dgm:presLayoutVars>
      </dgm:prSet>
      <dgm:spPr/>
    </dgm:pt>
    <dgm:pt modelId="{78B09237-6216-4582-8460-EA3F34681961}" type="pres">
      <dgm:prSet presAssocID="{4AB32F93-2F50-47F7-BC5D-7923CD090B2F}" presName="compNode" presStyleCnt="0"/>
      <dgm:spPr/>
    </dgm:pt>
    <dgm:pt modelId="{2A9A28B8-6CB5-459E-9B58-A15F63FFBC01}" type="pres">
      <dgm:prSet presAssocID="{4AB32F93-2F50-47F7-BC5D-7923CD090B2F}" presName="iconBgRect" presStyleLbl="bgShp" presStyleIdx="0" presStyleCnt="5"/>
      <dgm:spPr/>
    </dgm:pt>
    <dgm:pt modelId="{476977CC-DA87-478A-9531-D443779E2143}" type="pres">
      <dgm:prSet presAssocID="{4AB32F93-2F50-47F7-BC5D-7923CD090B2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
        </a:ext>
      </dgm:extLst>
    </dgm:pt>
    <dgm:pt modelId="{6482F3FD-4430-4489-A39F-FBA279A31AB0}" type="pres">
      <dgm:prSet presAssocID="{4AB32F93-2F50-47F7-BC5D-7923CD090B2F}" presName="spaceRect" presStyleCnt="0"/>
      <dgm:spPr/>
    </dgm:pt>
    <dgm:pt modelId="{321D7230-4A92-4090-884F-20D801368D65}" type="pres">
      <dgm:prSet presAssocID="{4AB32F93-2F50-47F7-BC5D-7923CD090B2F}" presName="textRect" presStyleLbl="revTx" presStyleIdx="0" presStyleCnt="5">
        <dgm:presLayoutVars>
          <dgm:chMax val="1"/>
          <dgm:chPref val="1"/>
        </dgm:presLayoutVars>
      </dgm:prSet>
      <dgm:spPr/>
    </dgm:pt>
    <dgm:pt modelId="{B7497E88-7003-415A-A108-763B7159AD02}" type="pres">
      <dgm:prSet presAssocID="{3B86EE52-F1A8-4DEE-857D-41CC02F712F4}" presName="sibTrans" presStyleCnt="0"/>
      <dgm:spPr/>
    </dgm:pt>
    <dgm:pt modelId="{A7CFA3BD-C515-4096-A81A-6828B7E7AAA8}" type="pres">
      <dgm:prSet presAssocID="{2437B818-4662-4C03-995C-D1C63B07F542}" presName="compNode" presStyleCnt="0"/>
      <dgm:spPr/>
    </dgm:pt>
    <dgm:pt modelId="{65C7A18B-FD95-4FCD-B130-A7072A4BBBE1}" type="pres">
      <dgm:prSet presAssocID="{2437B818-4662-4C03-995C-D1C63B07F542}" presName="iconBgRect" presStyleLbl="bgShp" presStyleIdx="1" presStyleCnt="5"/>
      <dgm:spPr/>
    </dgm:pt>
    <dgm:pt modelId="{8D4D98EB-16F8-4A8A-8701-B7AF80E168B2}" type="pres">
      <dgm:prSet presAssocID="{2437B818-4662-4C03-995C-D1C63B07F54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21DB98C0-892A-475B-96D5-809006C8E537}" type="pres">
      <dgm:prSet presAssocID="{2437B818-4662-4C03-995C-D1C63B07F542}" presName="spaceRect" presStyleCnt="0"/>
      <dgm:spPr/>
    </dgm:pt>
    <dgm:pt modelId="{ADE3F8FA-963D-4246-9F23-EBEE86DE4808}" type="pres">
      <dgm:prSet presAssocID="{2437B818-4662-4C03-995C-D1C63B07F542}" presName="textRect" presStyleLbl="revTx" presStyleIdx="1" presStyleCnt="5">
        <dgm:presLayoutVars>
          <dgm:chMax val="1"/>
          <dgm:chPref val="1"/>
        </dgm:presLayoutVars>
      </dgm:prSet>
      <dgm:spPr/>
    </dgm:pt>
    <dgm:pt modelId="{B5EE0FE7-C889-49D9-88DC-1AA9B04FBF89}" type="pres">
      <dgm:prSet presAssocID="{C8D6010A-4CB0-49C2-B092-602E69BDAD58}" presName="sibTrans" presStyleCnt="0"/>
      <dgm:spPr/>
    </dgm:pt>
    <dgm:pt modelId="{D7BA340E-537D-4412-8C24-DB2035E99C29}" type="pres">
      <dgm:prSet presAssocID="{7B89CCEA-EB3C-46AC-A79C-5F3B540E1E71}" presName="compNode" presStyleCnt="0"/>
      <dgm:spPr/>
    </dgm:pt>
    <dgm:pt modelId="{4623B4D4-71AB-4D16-9680-D55874ED1B96}" type="pres">
      <dgm:prSet presAssocID="{7B89CCEA-EB3C-46AC-A79C-5F3B540E1E71}" presName="iconBgRect" presStyleLbl="bgShp" presStyleIdx="2" presStyleCnt="5"/>
      <dgm:spPr/>
    </dgm:pt>
    <dgm:pt modelId="{F379D65D-BFB2-4B2B-B75C-B2F07A049A07}" type="pres">
      <dgm:prSet presAssocID="{7B89CCEA-EB3C-46AC-A79C-5F3B540E1E7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ilding"/>
        </a:ext>
      </dgm:extLst>
    </dgm:pt>
    <dgm:pt modelId="{D7D1583C-4BD2-45D0-B5DE-5843DDEF8862}" type="pres">
      <dgm:prSet presAssocID="{7B89CCEA-EB3C-46AC-A79C-5F3B540E1E71}" presName="spaceRect" presStyleCnt="0"/>
      <dgm:spPr/>
    </dgm:pt>
    <dgm:pt modelId="{095B22AB-6D07-4FC6-9A71-20FE1402168A}" type="pres">
      <dgm:prSet presAssocID="{7B89CCEA-EB3C-46AC-A79C-5F3B540E1E71}" presName="textRect" presStyleLbl="revTx" presStyleIdx="2" presStyleCnt="5">
        <dgm:presLayoutVars>
          <dgm:chMax val="1"/>
          <dgm:chPref val="1"/>
        </dgm:presLayoutVars>
      </dgm:prSet>
      <dgm:spPr/>
    </dgm:pt>
    <dgm:pt modelId="{F4B87878-0390-4C98-8A41-1A2E0B9E0D54}" type="pres">
      <dgm:prSet presAssocID="{0E2888A1-91B4-4394-850D-1BC1A30EFCD6}" presName="sibTrans" presStyleCnt="0"/>
      <dgm:spPr/>
    </dgm:pt>
    <dgm:pt modelId="{613E858C-9AD1-4018-B11B-234A13588CF9}" type="pres">
      <dgm:prSet presAssocID="{6ECEA107-5E0A-4046-83E4-F459A5DA427B}" presName="compNode" presStyleCnt="0"/>
      <dgm:spPr/>
    </dgm:pt>
    <dgm:pt modelId="{64973FB0-496A-48D3-BCBA-2582D53A85E6}" type="pres">
      <dgm:prSet presAssocID="{6ECEA107-5E0A-4046-83E4-F459A5DA427B}" presName="iconBgRect" presStyleLbl="bgShp" presStyleIdx="3" presStyleCnt="5"/>
      <dgm:spPr/>
    </dgm:pt>
    <dgm:pt modelId="{B2BB9F1E-D52B-4145-B2B7-1060CF3C0CE7}" type="pres">
      <dgm:prSet presAssocID="{6ECEA107-5E0A-4046-83E4-F459A5DA427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C1894839-80EE-4305-8927-BA51F170028D}" type="pres">
      <dgm:prSet presAssocID="{6ECEA107-5E0A-4046-83E4-F459A5DA427B}" presName="spaceRect" presStyleCnt="0"/>
      <dgm:spPr/>
    </dgm:pt>
    <dgm:pt modelId="{093DEA09-2642-48BA-9310-9336DA8E619C}" type="pres">
      <dgm:prSet presAssocID="{6ECEA107-5E0A-4046-83E4-F459A5DA427B}" presName="textRect" presStyleLbl="revTx" presStyleIdx="3" presStyleCnt="5">
        <dgm:presLayoutVars>
          <dgm:chMax val="1"/>
          <dgm:chPref val="1"/>
        </dgm:presLayoutVars>
      </dgm:prSet>
      <dgm:spPr/>
    </dgm:pt>
    <dgm:pt modelId="{1EBF105A-6567-43C1-BBAE-4AD35E27D326}" type="pres">
      <dgm:prSet presAssocID="{2FA3790F-5AD8-4D98-A6C5-FA83E35B7F05}" presName="sibTrans" presStyleCnt="0"/>
      <dgm:spPr/>
    </dgm:pt>
    <dgm:pt modelId="{2D6A0BF8-A840-45A6-8872-42EB49C8EAF3}" type="pres">
      <dgm:prSet presAssocID="{CC2E3042-7521-447C-A266-C0864322A831}" presName="compNode" presStyleCnt="0"/>
      <dgm:spPr/>
    </dgm:pt>
    <dgm:pt modelId="{38A8BD6D-B101-4C29-A9BD-A99AD6847610}" type="pres">
      <dgm:prSet presAssocID="{CC2E3042-7521-447C-A266-C0864322A831}" presName="iconBgRect" presStyleLbl="bgShp" presStyleIdx="4" presStyleCnt="5"/>
      <dgm:spPr/>
    </dgm:pt>
    <dgm:pt modelId="{D910FA7A-A540-4E07-BEFB-3596D92F4827}" type="pres">
      <dgm:prSet presAssocID="{CC2E3042-7521-447C-A266-C0864322A83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lp"/>
        </a:ext>
      </dgm:extLst>
    </dgm:pt>
    <dgm:pt modelId="{AA2E6B9A-DB6C-45C3-83B7-6157D32732E0}" type="pres">
      <dgm:prSet presAssocID="{CC2E3042-7521-447C-A266-C0864322A831}" presName="spaceRect" presStyleCnt="0"/>
      <dgm:spPr/>
    </dgm:pt>
    <dgm:pt modelId="{34C7FC64-D8BF-47D2-9B36-C0A8156B2127}" type="pres">
      <dgm:prSet presAssocID="{CC2E3042-7521-447C-A266-C0864322A831}" presName="textRect" presStyleLbl="revTx" presStyleIdx="4" presStyleCnt="5">
        <dgm:presLayoutVars>
          <dgm:chMax val="1"/>
          <dgm:chPref val="1"/>
        </dgm:presLayoutVars>
      </dgm:prSet>
      <dgm:spPr/>
    </dgm:pt>
  </dgm:ptLst>
  <dgm:cxnLst>
    <dgm:cxn modelId="{80E4030B-6479-44C3-8180-DB25DC4DDD3B}" srcId="{A4E0F07F-C928-4894-9244-8FDDDADD449B}" destId="{7B89CCEA-EB3C-46AC-A79C-5F3B540E1E71}" srcOrd="2" destOrd="0" parTransId="{638FF596-9E43-47A8-B7E5-0BDD4B998E7E}" sibTransId="{0E2888A1-91B4-4394-850D-1BC1A30EFCD6}"/>
    <dgm:cxn modelId="{F6C2A41F-4ACF-48E6-BDD8-22FED7355740}" type="presOf" srcId="{6ECEA107-5E0A-4046-83E4-F459A5DA427B}" destId="{093DEA09-2642-48BA-9310-9336DA8E619C}" srcOrd="0" destOrd="0" presId="urn:microsoft.com/office/officeart/2018/5/layout/IconCircleLabelList"/>
    <dgm:cxn modelId="{513ADF30-92C6-4B34-B21A-6AE0279E3ED7}" srcId="{A4E0F07F-C928-4894-9244-8FDDDADD449B}" destId="{CC2E3042-7521-447C-A266-C0864322A831}" srcOrd="4" destOrd="0" parTransId="{782D11DE-BB40-42E9-9964-FB704769C8F9}" sibTransId="{71AEF7EA-8DF5-4D6E-A9CF-271BE5D84DAB}"/>
    <dgm:cxn modelId="{3694213A-5D02-4FE3-8F07-39D17190E22D}" srcId="{A4E0F07F-C928-4894-9244-8FDDDADD449B}" destId="{6ECEA107-5E0A-4046-83E4-F459A5DA427B}" srcOrd="3" destOrd="0" parTransId="{C78FD7E7-C601-4FA6-903A-FA271779566E}" sibTransId="{2FA3790F-5AD8-4D98-A6C5-FA83E35B7F05}"/>
    <dgm:cxn modelId="{2195A062-9A59-4B4B-B0A4-56681B45346C}" type="presOf" srcId="{CC2E3042-7521-447C-A266-C0864322A831}" destId="{34C7FC64-D8BF-47D2-9B36-C0A8156B2127}" srcOrd="0" destOrd="0" presId="urn:microsoft.com/office/officeart/2018/5/layout/IconCircleLabelList"/>
    <dgm:cxn modelId="{8A9A0647-2E6B-43E3-8F26-38219E37A7DB}" srcId="{A4E0F07F-C928-4894-9244-8FDDDADD449B}" destId="{4AB32F93-2F50-47F7-BC5D-7923CD090B2F}" srcOrd="0" destOrd="0" parTransId="{D3743EAE-91B9-42BC-92BF-8C1A28287F36}" sibTransId="{3B86EE52-F1A8-4DEE-857D-41CC02F712F4}"/>
    <dgm:cxn modelId="{7706884A-E3E4-4A1F-851E-1D9C5F477801}" type="presOf" srcId="{A4E0F07F-C928-4894-9244-8FDDDADD449B}" destId="{585B9ED4-A325-496D-B959-01B159A6CCB6}" srcOrd="0" destOrd="0" presId="urn:microsoft.com/office/officeart/2018/5/layout/IconCircleLabelList"/>
    <dgm:cxn modelId="{AC0D5D92-9D48-49BC-A5F9-EFF5E51FB9E2}" type="presOf" srcId="{4AB32F93-2F50-47F7-BC5D-7923CD090B2F}" destId="{321D7230-4A92-4090-884F-20D801368D65}" srcOrd="0" destOrd="0" presId="urn:microsoft.com/office/officeart/2018/5/layout/IconCircleLabelList"/>
    <dgm:cxn modelId="{B793209D-9BEA-4F4D-9948-19A406DC99CE}" type="presOf" srcId="{7B89CCEA-EB3C-46AC-A79C-5F3B540E1E71}" destId="{095B22AB-6D07-4FC6-9A71-20FE1402168A}" srcOrd="0" destOrd="0" presId="urn:microsoft.com/office/officeart/2018/5/layout/IconCircleLabelList"/>
    <dgm:cxn modelId="{14EE95B8-0026-4FD3-A5E7-5D4F1E35F285}" srcId="{A4E0F07F-C928-4894-9244-8FDDDADD449B}" destId="{2437B818-4662-4C03-995C-D1C63B07F542}" srcOrd="1" destOrd="0" parTransId="{127DFC38-D1AC-4BC2-8673-0BAD22DA7F1C}" sibTransId="{C8D6010A-4CB0-49C2-B092-602E69BDAD58}"/>
    <dgm:cxn modelId="{4E8F91BF-AFC6-48E6-8F6F-508CC2B6D954}" type="presOf" srcId="{2437B818-4662-4C03-995C-D1C63B07F542}" destId="{ADE3F8FA-963D-4246-9F23-EBEE86DE4808}" srcOrd="0" destOrd="0" presId="urn:microsoft.com/office/officeart/2018/5/layout/IconCircleLabelList"/>
    <dgm:cxn modelId="{B21C01DE-C46B-4FE3-9C82-F89B6C077C90}" type="presParOf" srcId="{585B9ED4-A325-496D-B959-01B159A6CCB6}" destId="{78B09237-6216-4582-8460-EA3F34681961}" srcOrd="0" destOrd="0" presId="urn:microsoft.com/office/officeart/2018/5/layout/IconCircleLabelList"/>
    <dgm:cxn modelId="{E0BAEEBA-6C7A-4212-B580-213FC3204500}" type="presParOf" srcId="{78B09237-6216-4582-8460-EA3F34681961}" destId="{2A9A28B8-6CB5-459E-9B58-A15F63FFBC01}" srcOrd="0" destOrd="0" presId="urn:microsoft.com/office/officeart/2018/5/layout/IconCircleLabelList"/>
    <dgm:cxn modelId="{F44230AF-96E6-420D-B3B3-DC19F811C3D2}" type="presParOf" srcId="{78B09237-6216-4582-8460-EA3F34681961}" destId="{476977CC-DA87-478A-9531-D443779E2143}" srcOrd="1" destOrd="0" presId="urn:microsoft.com/office/officeart/2018/5/layout/IconCircleLabelList"/>
    <dgm:cxn modelId="{A340727F-501C-482C-860A-D5C5A05AC4AD}" type="presParOf" srcId="{78B09237-6216-4582-8460-EA3F34681961}" destId="{6482F3FD-4430-4489-A39F-FBA279A31AB0}" srcOrd="2" destOrd="0" presId="urn:microsoft.com/office/officeart/2018/5/layout/IconCircleLabelList"/>
    <dgm:cxn modelId="{09F97E57-5177-4E96-A105-F6610A952A2B}" type="presParOf" srcId="{78B09237-6216-4582-8460-EA3F34681961}" destId="{321D7230-4A92-4090-884F-20D801368D65}" srcOrd="3" destOrd="0" presId="urn:microsoft.com/office/officeart/2018/5/layout/IconCircleLabelList"/>
    <dgm:cxn modelId="{D3609670-0D19-4D4F-91BB-B0C335268177}" type="presParOf" srcId="{585B9ED4-A325-496D-B959-01B159A6CCB6}" destId="{B7497E88-7003-415A-A108-763B7159AD02}" srcOrd="1" destOrd="0" presId="urn:microsoft.com/office/officeart/2018/5/layout/IconCircleLabelList"/>
    <dgm:cxn modelId="{7F23C4B6-16DE-4DA0-9530-B051C794EC96}" type="presParOf" srcId="{585B9ED4-A325-496D-B959-01B159A6CCB6}" destId="{A7CFA3BD-C515-4096-A81A-6828B7E7AAA8}" srcOrd="2" destOrd="0" presId="urn:microsoft.com/office/officeart/2018/5/layout/IconCircleLabelList"/>
    <dgm:cxn modelId="{84DF7E0B-B17F-4883-8AED-2516E7648913}" type="presParOf" srcId="{A7CFA3BD-C515-4096-A81A-6828B7E7AAA8}" destId="{65C7A18B-FD95-4FCD-B130-A7072A4BBBE1}" srcOrd="0" destOrd="0" presId="urn:microsoft.com/office/officeart/2018/5/layout/IconCircleLabelList"/>
    <dgm:cxn modelId="{EAE2C8A0-2599-4097-9FCC-6651BD2825C2}" type="presParOf" srcId="{A7CFA3BD-C515-4096-A81A-6828B7E7AAA8}" destId="{8D4D98EB-16F8-4A8A-8701-B7AF80E168B2}" srcOrd="1" destOrd="0" presId="urn:microsoft.com/office/officeart/2018/5/layout/IconCircleLabelList"/>
    <dgm:cxn modelId="{F1C06773-F606-4E8E-96A7-7341E8310493}" type="presParOf" srcId="{A7CFA3BD-C515-4096-A81A-6828B7E7AAA8}" destId="{21DB98C0-892A-475B-96D5-809006C8E537}" srcOrd="2" destOrd="0" presId="urn:microsoft.com/office/officeart/2018/5/layout/IconCircleLabelList"/>
    <dgm:cxn modelId="{4DBF66A6-A2D0-40AC-BEBC-166BA5EAC6B4}" type="presParOf" srcId="{A7CFA3BD-C515-4096-A81A-6828B7E7AAA8}" destId="{ADE3F8FA-963D-4246-9F23-EBEE86DE4808}" srcOrd="3" destOrd="0" presId="urn:microsoft.com/office/officeart/2018/5/layout/IconCircleLabelList"/>
    <dgm:cxn modelId="{AA24B283-59B3-4BA8-869E-CF0B9E7466D2}" type="presParOf" srcId="{585B9ED4-A325-496D-B959-01B159A6CCB6}" destId="{B5EE0FE7-C889-49D9-88DC-1AA9B04FBF89}" srcOrd="3" destOrd="0" presId="urn:microsoft.com/office/officeart/2018/5/layout/IconCircleLabelList"/>
    <dgm:cxn modelId="{0389E27A-7253-4C67-A5E8-4A13EEF94652}" type="presParOf" srcId="{585B9ED4-A325-496D-B959-01B159A6CCB6}" destId="{D7BA340E-537D-4412-8C24-DB2035E99C29}" srcOrd="4" destOrd="0" presId="urn:microsoft.com/office/officeart/2018/5/layout/IconCircleLabelList"/>
    <dgm:cxn modelId="{0F22E878-4D83-4498-AEC0-272ABEF8D272}" type="presParOf" srcId="{D7BA340E-537D-4412-8C24-DB2035E99C29}" destId="{4623B4D4-71AB-4D16-9680-D55874ED1B96}" srcOrd="0" destOrd="0" presId="urn:microsoft.com/office/officeart/2018/5/layout/IconCircleLabelList"/>
    <dgm:cxn modelId="{592B29EB-7657-45F9-AD86-D2C7B09749A9}" type="presParOf" srcId="{D7BA340E-537D-4412-8C24-DB2035E99C29}" destId="{F379D65D-BFB2-4B2B-B75C-B2F07A049A07}" srcOrd="1" destOrd="0" presId="urn:microsoft.com/office/officeart/2018/5/layout/IconCircleLabelList"/>
    <dgm:cxn modelId="{CB1F3DEC-0C39-4B77-8534-3C9F26DDEC39}" type="presParOf" srcId="{D7BA340E-537D-4412-8C24-DB2035E99C29}" destId="{D7D1583C-4BD2-45D0-B5DE-5843DDEF8862}" srcOrd="2" destOrd="0" presId="urn:microsoft.com/office/officeart/2018/5/layout/IconCircleLabelList"/>
    <dgm:cxn modelId="{ACA148F8-84A8-483E-B2D8-6481A9593AA2}" type="presParOf" srcId="{D7BA340E-537D-4412-8C24-DB2035E99C29}" destId="{095B22AB-6D07-4FC6-9A71-20FE1402168A}" srcOrd="3" destOrd="0" presId="urn:microsoft.com/office/officeart/2018/5/layout/IconCircleLabelList"/>
    <dgm:cxn modelId="{A0D2EC4B-96E7-49F9-BD0E-FE8DF1F4D6FE}" type="presParOf" srcId="{585B9ED4-A325-496D-B959-01B159A6CCB6}" destId="{F4B87878-0390-4C98-8A41-1A2E0B9E0D54}" srcOrd="5" destOrd="0" presId="urn:microsoft.com/office/officeart/2018/5/layout/IconCircleLabelList"/>
    <dgm:cxn modelId="{7DEE2894-168E-4754-9FA4-6F167A9297A4}" type="presParOf" srcId="{585B9ED4-A325-496D-B959-01B159A6CCB6}" destId="{613E858C-9AD1-4018-B11B-234A13588CF9}" srcOrd="6" destOrd="0" presId="urn:microsoft.com/office/officeart/2018/5/layout/IconCircleLabelList"/>
    <dgm:cxn modelId="{BBACEBA6-FF1A-40C9-B411-3255F92E2B2F}" type="presParOf" srcId="{613E858C-9AD1-4018-B11B-234A13588CF9}" destId="{64973FB0-496A-48D3-BCBA-2582D53A85E6}" srcOrd="0" destOrd="0" presId="urn:microsoft.com/office/officeart/2018/5/layout/IconCircleLabelList"/>
    <dgm:cxn modelId="{C2E846DB-6DC7-4175-94D4-030624E57017}" type="presParOf" srcId="{613E858C-9AD1-4018-B11B-234A13588CF9}" destId="{B2BB9F1E-D52B-4145-B2B7-1060CF3C0CE7}" srcOrd="1" destOrd="0" presId="urn:microsoft.com/office/officeart/2018/5/layout/IconCircleLabelList"/>
    <dgm:cxn modelId="{FA67DC35-AC6C-41FF-A885-E199B2D72BBC}" type="presParOf" srcId="{613E858C-9AD1-4018-B11B-234A13588CF9}" destId="{C1894839-80EE-4305-8927-BA51F170028D}" srcOrd="2" destOrd="0" presId="urn:microsoft.com/office/officeart/2018/5/layout/IconCircleLabelList"/>
    <dgm:cxn modelId="{92694916-AECE-420D-89CA-E490F24BFD9E}" type="presParOf" srcId="{613E858C-9AD1-4018-B11B-234A13588CF9}" destId="{093DEA09-2642-48BA-9310-9336DA8E619C}" srcOrd="3" destOrd="0" presId="urn:microsoft.com/office/officeart/2018/5/layout/IconCircleLabelList"/>
    <dgm:cxn modelId="{9D938379-B455-4BED-B067-8480E474E09B}" type="presParOf" srcId="{585B9ED4-A325-496D-B959-01B159A6CCB6}" destId="{1EBF105A-6567-43C1-BBAE-4AD35E27D326}" srcOrd="7" destOrd="0" presId="urn:microsoft.com/office/officeart/2018/5/layout/IconCircleLabelList"/>
    <dgm:cxn modelId="{65379CB2-9FC5-4DDC-A856-9D458BA6CD85}" type="presParOf" srcId="{585B9ED4-A325-496D-B959-01B159A6CCB6}" destId="{2D6A0BF8-A840-45A6-8872-42EB49C8EAF3}" srcOrd="8" destOrd="0" presId="urn:microsoft.com/office/officeart/2018/5/layout/IconCircleLabelList"/>
    <dgm:cxn modelId="{92B7CD91-4AD8-4393-B86A-2F28AF0B9F34}" type="presParOf" srcId="{2D6A0BF8-A840-45A6-8872-42EB49C8EAF3}" destId="{38A8BD6D-B101-4C29-A9BD-A99AD6847610}" srcOrd="0" destOrd="0" presId="urn:microsoft.com/office/officeart/2018/5/layout/IconCircleLabelList"/>
    <dgm:cxn modelId="{A1159973-B76D-46D9-8028-71B9EA7601B6}" type="presParOf" srcId="{2D6A0BF8-A840-45A6-8872-42EB49C8EAF3}" destId="{D910FA7A-A540-4E07-BEFB-3596D92F4827}" srcOrd="1" destOrd="0" presId="urn:microsoft.com/office/officeart/2018/5/layout/IconCircleLabelList"/>
    <dgm:cxn modelId="{FAF134E9-227F-48AA-8C92-4C5991DE1028}" type="presParOf" srcId="{2D6A0BF8-A840-45A6-8872-42EB49C8EAF3}" destId="{AA2E6B9A-DB6C-45C3-83B7-6157D32732E0}" srcOrd="2" destOrd="0" presId="urn:microsoft.com/office/officeart/2018/5/layout/IconCircleLabelList"/>
    <dgm:cxn modelId="{DDCDC4E0-988C-4445-898A-11E3232D99F6}" type="presParOf" srcId="{2D6A0BF8-A840-45A6-8872-42EB49C8EAF3}" destId="{34C7FC64-D8BF-47D2-9B36-C0A8156B2127}"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77250C-7D98-43AB-B5DC-DD4E779D7DAF}"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96FF2F4-B291-4528-8450-5E018B2145A1}">
      <dgm:prSet/>
      <dgm:spPr/>
      <dgm:t>
        <a:bodyPr/>
        <a:lstStyle/>
        <a:p>
          <a:r>
            <a:rPr lang="en-US"/>
            <a:t>Hours of Service</a:t>
          </a:r>
        </a:p>
      </dgm:t>
    </dgm:pt>
    <dgm:pt modelId="{710CE916-7FDA-4DAA-B531-1BD95CC3F231}" type="parTrans" cxnId="{BCBBD555-3F8A-403F-B26A-2ADE0CB4CCDF}">
      <dgm:prSet/>
      <dgm:spPr/>
      <dgm:t>
        <a:bodyPr/>
        <a:lstStyle/>
        <a:p>
          <a:endParaRPr lang="en-US"/>
        </a:p>
      </dgm:t>
    </dgm:pt>
    <dgm:pt modelId="{78CCFE83-3275-4BF8-B481-EB066123FBA1}" type="sibTrans" cxnId="{BCBBD555-3F8A-403F-B26A-2ADE0CB4CCDF}">
      <dgm:prSet/>
      <dgm:spPr/>
      <dgm:t>
        <a:bodyPr/>
        <a:lstStyle/>
        <a:p>
          <a:endParaRPr lang="en-US"/>
        </a:p>
      </dgm:t>
    </dgm:pt>
    <dgm:pt modelId="{AEFA976C-3BD0-4880-85CC-339A612C0038}">
      <dgm:prSet/>
      <dgm:spPr/>
      <dgm:t>
        <a:bodyPr/>
        <a:lstStyle/>
        <a:p>
          <a:r>
            <a:rPr lang="en-US"/>
            <a:t>Driver Fatigue</a:t>
          </a:r>
        </a:p>
      </dgm:t>
    </dgm:pt>
    <dgm:pt modelId="{03DBB18F-7204-4793-96E1-BCF7389DBF7A}" type="parTrans" cxnId="{21E77D7C-8699-4DD0-8C6C-33CA0B3581D6}">
      <dgm:prSet/>
      <dgm:spPr/>
      <dgm:t>
        <a:bodyPr/>
        <a:lstStyle/>
        <a:p>
          <a:endParaRPr lang="en-US"/>
        </a:p>
      </dgm:t>
    </dgm:pt>
    <dgm:pt modelId="{E85043E2-3D81-4E82-B3E3-934BF4B754EC}" type="sibTrans" cxnId="{21E77D7C-8699-4DD0-8C6C-33CA0B3581D6}">
      <dgm:prSet/>
      <dgm:spPr/>
      <dgm:t>
        <a:bodyPr/>
        <a:lstStyle/>
        <a:p>
          <a:endParaRPr lang="en-US"/>
        </a:p>
      </dgm:t>
    </dgm:pt>
    <dgm:pt modelId="{1FEDFBAF-0D1D-4051-8FF3-316A7BD383E0}">
      <dgm:prSet/>
      <dgm:spPr/>
      <dgm:t>
        <a:bodyPr/>
        <a:lstStyle/>
        <a:p>
          <a:r>
            <a:rPr lang="en-US" dirty="0"/>
            <a:t>Trip Distance</a:t>
          </a:r>
        </a:p>
      </dgm:t>
    </dgm:pt>
    <dgm:pt modelId="{39B1D2BA-3996-4388-9EFE-C0FF891A3D96}" type="parTrans" cxnId="{F7757EF4-6951-4E7E-A2ED-D27673F24290}">
      <dgm:prSet/>
      <dgm:spPr/>
      <dgm:t>
        <a:bodyPr/>
        <a:lstStyle/>
        <a:p>
          <a:endParaRPr lang="en-US"/>
        </a:p>
      </dgm:t>
    </dgm:pt>
    <dgm:pt modelId="{D91E49AB-4F73-4E63-8040-BFB1A43FEC88}" type="sibTrans" cxnId="{F7757EF4-6951-4E7E-A2ED-D27673F24290}">
      <dgm:prSet/>
      <dgm:spPr/>
      <dgm:t>
        <a:bodyPr/>
        <a:lstStyle/>
        <a:p>
          <a:endParaRPr lang="en-US"/>
        </a:p>
      </dgm:t>
    </dgm:pt>
    <dgm:pt modelId="{9C9B46AA-B445-48B8-8C4B-53A0ADD7EE68}">
      <dgm:prSet/>
      <dgm:spPr/>
      <dgm:t>
        <a:bodyPr/>
        <a:lstStyle/>
        <a:p>
          <a:r>
            <a:rPr lang="en-US" dirty="0"/>
            <a:t>What Else?</a:t>
          </a:r>
        </a:p>
      </dgm:t>
    </dgm:pt>
    <dgm:pt modelId="{3B58B299-06B5-4514-AF14-1A0D23A77728}" type="parTrans" cxnId="{DFBDD228-B1F9-4067-B48C-3B57C136E428}">
      <dgm:prSet/>
      <dgm:spPr/>
      <dgm:t>
        <a:bodyPr/>
        <a:lstStyle/>
        <a:p>
          <a:endParaRPr lang="en-US"/>
        </a:p>
      </dgm:t>
    </dgm:pt>
    <dgm:pt modelId="{08EC27DC-1E32-446A-BE17-2DE456966A08}" type="sibTrans" cxnId="{DFBDD228-B1F9-4067-B48C-3B57C136E428}">
      <dgm:prSet/>
      <dgm:spPr/>
      <dgm:t>
        <a:bodyPr/>
        <a:lstStyle/>
        <a:p>
          <a:endParaRPr lang="en-US"/>
        </a:p>
      </dgm:t>
    </dgm:pt>
    <dgm:pt modelId="{766056C4-0004-4032-8D28-1F5CECB9BBA5}" type="pres">
      <dgm:prSet presAssocID="{4E77250C-7D98-43AB-B5DC-DD4E779D7DAF}" presName="hierChild1" presStyleCnt="0">
        <dgm:presLayoutVars>
          <dgm:chPref val="1"/>
          <dgm:dir/>
          <dgm:animOne val="branch"/>
          <dgm:animLvl val="lvl"/>
          <dgm:resizeHandles/>
        </dgm:presLayoutVars>
      </dgm:prSet>
      <dgm:spPr/>
    </dgm:pt>
    <dgm:pt modelId="{721D4B00-D1C3-4557-A3D5-A7F9D5D63273}" type="pres">
      <dgm:prSet presAssocID="{896FF2F4-B291-4528-8450-5E018B2145A1}" presName="hierRoot1" presStyleCnt="0"/>
      <dgm:spPr/>
    </dgm:pt>
    <dgm:pt modelId="{3843D876-35B1-433A-B47F-A5B390068DEA}" type="pres">
      <dgm:prSet presAssocID="{896FF2F4-B291-4528-8450-5E018B2145A1}" presName="composite" presStyleCnt="0"/>
      <dgm:spPr/>
    </dgm:pt>
    <dgm:pt modelId="{E7E7C768-3C14-4CBC-9F16-74BBE066A07C}" type="pres">
      <dgm:prSet presAssocID="{896FF2F4-B291-4528-8450-5E018B2145A1}" presName="background" presStyleLbl="node0" presStyleIdx="0" presStyleCnt="3"/>
      <dgm:spPr/>
    </dgm:pt>
    <dgm:pt modelId="{C05195EC-E82D-4CD6-99C1-AB23E6F667AE}" type="pres">
      <dgm:prSet presAssocID="{896FF2F4-B291-4528-8450-5E018B2145A1}" presName="text" presStyleLbl="fgAcc0" presStyleIdx="0" presStyleCnt="3">
        <dgm:presLayoutVars>
          <dgm:chPref val="3"/>
        </dgm:presLayoutVars>
      </dgm:prSet>
      <dgm:spPr/>
    </dgm:pt>
    <dgm:pt modelId="{F508989C-2982-44BB-8BF8-E9F5DBC8B5A4}" type="pres">
      <dgm:prSet presAssocID="{896FF2F4-B291-4528-8450-5E018B2145A1}" presName="hierChild2" presStyleCnt="0"/>
      <dgm:spPr/>
    </dgm:pt>
    <dgm:pt modelId="{8626BA88-B5E8-4A42-8AE2-387482008920}" type="pres">
      <dgm:prSet presAssocID="{03DBB18F-7204-4793-96E1-BCF7389DBF7A}" presName="Name10" presStyleLbl="parChTrans1D2" presStyleIdx="0" presStyleCnt="1"/>
      <dgm:spPr/>
    </dgm:pt>
    <dgm:pt modelId="{41DFBC46-CF64-4755-A238-C4E605E15033}" type="pres">
      <dgm:prSet presAssocID="{AEFA976C-3BD0-4880-85CC-339A612C0038}" presName="hierRoot2" presStyleCnt="0"/>
      <dgm:spPr/>
    </dgm:pt>
    <dgm:pt modelId="{EA7ED682-EC04-4671-91F8-0E72FFC050F4}" type="pres">
      <dgm:prSet presAssocID="{AEFA976C-3BD0-4880-85CC-339A612C0038}" presName="composite2" presStyleCnt="0"/>
      <dgm:spPr/>
    </dgm:pt>
    <dgm:pt modelId="{ED27A65F-EA69-4F47-986B-E45CFF5501A8}" type="pres">
      <dgm:prSet presAssocID="{AEFA976C-3BD0-4880-85CC-339A612C0038}" presName="background2" presStyleLbl="node2" presStyleIdx="0" presStyleCnt="1"/>
      <dgm:spPr/>
    </dgm:pt>
    <dgm:pt modelId="{9DCD62B0-2377-4320-9C2A-20226A58EEED}" type="pres">
      <dgm:prSet presAssocID="{AEFA976C-3BD0-4880-85CC-339A612C0038}" presName="text2" presStyleLbl="fgAcc2" presStyleIdx="0" presStyleCnt="1">
        <dgm:presLayoutVars>
          <dgm:chPref val="3"/>
        </dgm:presLayoutVars>
      </dgm:prSet>
      <dgm:spPr/>
    </dgm:pt>
    <dgm:pt modelId="{1FAEB40D-8A75-4820-BC2B-31E392794CF4}" type="pres">
      <dgm:prSet presAssocID="{AEFA976C-3BD0-4880-85CC-339A612C0038}" presName="hierChild3" presStyleCnt="0"/>
      <dgm:spPr/>
    </dgm:pt>
    <dgm:pt modelId="{87BEEEC5-1838-4C05-A820-28B66EF8258C}" type="pres">
      <dgm:prSet presAssocID="{1FEDFBAF-0D1D-4051-8FF3-316A7BD383E0}" presName="hierRoot1" presStyleCnt="0"/>
      <dgm:spPr/>
    </dgm:pt>
    <dgm:pt modelId="{4EEF3526-40C0-45B0-881A-5361998DE31E}" type="pres">
      <dgm:prSet presAssocID="{1FEDFBAF-0D1D-4051-8FF3-316A7BD383E0}" presName="composite" presStyleCnt="0"/>
      <dgm:spPr/>
    </dgm:pt>
    <dgm:pt modelId="{420579B9-2F32-4BCA-B296-5E3CD0251B88}" type="pres">
      <dgm:prSet presAssocID="{1FEDFBAF-0D1D-4051-8FF3-316A7BD383E0}" presName="background" presStyleLbl="node0" presStyleIdx="1" presStyleCnt="3"/>
      <dgm:spPr/>
    </dgm:pt>
    <dgm:pt modelId="{4BA210DF-BE80-4893-9220-FEAC720BBC71}" type="pres">
      <dgm:prSet presAssocID="{1FEDFBAF-0D1D-4051-8FF3-316A7BD383E0}" presName="text" presStyleLbl="fgAcc0" presStyleIdx="1" presStyleCnt="3">
        <dgm:presLayoutVars>
          <dgm:chPref val="3"/>
        </dgm:presLayoutVars>
      </dgm:prSet>
      <dgm:spPr/>
    </dgm:pt>
    <dgm:pt modelId="{2AE151F3-1DA6-48D0-BAD0-EBD038462E43}" type="pres">
      <dgm:prSet presAssocID="{1FEDFBAF-0D1D-4051-8FF3-316A7BD383E0}" presName="hierChild2" presStyleCnt="0"/>
      <dgm:spPr/>
    </dgm:pt>
    <dgm:pt modelId="{1AC5D4E1-3C25-475B-92EA-7B6722C7A6E9}" type="pres">
      <dgm:prSet presAssocID="{9C9B46AA-B445-48B8-8C4B-53A0ADD7EE68}" presName="hierRoot1" presStyleCnt="0"/>
      <dgm:spPr/>
    </dgm:pt>
    <dgm:pt modelId="{1E5B065B-97C2-4549-8C94-8F198EA693D6}" type="pres">
      <dgm:prSet presAssocID="{9C9B46AA-B445-48B8-8C4B-53A0ADD7EE68}" presName="composite" presStyleCnt="0"/>
      <dgm:spPr/>
    </dgm:pt>
    <dgm:pt modelId="{DEE9FB14-3DF1-4D43-9046-0F64DB0BD7E4}" type="pres">
      <dgm:prSet presAssocID="{9C9B46AA-B445-48B8-8C4B-53A0ADD7EE68}" presName="background" presStyleLbl="node0" presStyleIdx="2" presStyleCnt="3"/>
      <dgm:spPr/>
    </dgm:pt>
    <dgm:pt modelId="{ED5457E5-B4B4-46A4-ACD3-FFA44C113AF4}" type="pres">
      <dgm:prSet presAssocID="{9C9B46AA-B445-48B8-8C4B-53A0ADD7EE68}" presName="text" presStyleLbl="fgAcc0" presStyleIdx="2" presStyleCnt="3">
        <dgm:presLayoutVars>
          <dgm:chPref val="3"/>
        </dgm:presLayoutVars>
      </dgm:prSet>
      <dgm:spPr/>
    </dgm:pt>
    <dgm:pt modelId="{12E904B5-E75F-4CD7-94CF-2EDBC8330FE3}" type="pres">
      <dgm:prSet presAssocID="{9C9B46AA-B445-48B8-8C4B-53A0ADD7EE68}" presName="hierChild2" presStyleCnt="0"/>
      <dgm:spPr/>
    </dgm:pt>
  </dgm:ptLst>
  <dgm:cxnLst>
    <dgm:cxn modelId="{B223AC19-4A06-4D1E-881C-A3953A168D7D}" type="presOf" srcId="{AEFA976C-3BD0-4880-85CC-339A612C0038}" destId="{9DCD62B0-2377-4320-9C2A-20226A58EEED}" srcOrd="0" destOrd="0" presId="urn:microsoft.com/office/officeart/2005/8/layout/hierarchy1"/>
    <dgm:cxn modelId="{DFBDD228-B1F9-4067-B48C-3B57C136E428}" srcId="{4E77250C-7D98-43AB-B5DC-DD4E779D7DAF}" destId="{9C9B46AA-B445-48B8-8C4B-53A0ADD7EE68}" srcOrd="2" destOrd="0" parTransId="{3B58B299-06B5-4514-AF14-1A0D23A77728}" sibTransId="{08EC27DC-1E32-446A-BE17-2DE456966A08}"/>
    <dgm:cxn modelId="{FC6A0A53-DE66-4486-A9F7-9CD13A12959D}" type="presOf" srcId="{896FF2F4-B291-4528-8450-5E018B2145A1}" destId="{C05195EC-E82D-4CD6-99C1-AB23E6F667AE}" srcOrd="0" destOrd="0" presId="urn:microsoft.com/office/officeart/2005/8/layout/hierarchy1"/>
    <dgm:cxn modelId="{BCBBD555-3F8A-403F-B26A-2ADE0CB4CCDF}" srcId="{4E77250C-7D98-43AB-B5DC-DD4E779D7DAF}" destId="{896FF2F4-B291-4528-8450-5E018B2145A1}" srcOrd="0" destOrd="0" parTransId="{710CE916-7FDA-4DAA-B531-1BD95CC3F231}" sibTransId="{78CCFE83-3275-4BF8-B481-EB066123FBA1}"/>
    <dgm:cxn modelId="{21E77D7C-8699-4DD0-8C6C-33CA0B3581D6}" srcId="{896FF2F4-B291-4528-8450-5E018B2145A1}" destId="{AEFA976C-3BD0-4880-85CC-339A612C0038}" srcOrd="0" destOrd="0" parTransId="{03DBB18F-7204-4793-96E1-BCF7389DBF7A}" sibTransId="{E85043E2-3D81-4E82-B3E3-934BF4B754EC}"/>
    <dgm:cxn modelId="{8FF32FA1-E74F-42AB-AC51-C99DBCF9B41A}" type="presOf" srcId="{4E77250C-7D98-43AB-B5DC-DD4E779D7DAF}" destId="{766056C4-0004-4032-8D28-1F5CECB9BBA5}" srcOrd="0" destOrd="0" presId="urn:microsoft.com/office/officeart/2005/8/layout/hierarchy1"/>
    <dgm:cxn modelId="{F7789ABB-C8F6-46A6-B2E7-6D8D85B6088F}" type="presOf" srcId="{03DBB18F-7204-4793-96E1-BCF7389DBF7A}" destId="{8626BA88-B5E8-4A42-8AE2-387482008920}" srcOrd="0" destOrd="0" presId="urn:microsoft.com/office/officeart/2005/8/layout/hierarchy1"/>
    <dgm:cxn modelId="{FA92E4C3-9B15-408F-B0DF-F00549944AEB}" type="presOf" srcId="{1FEDFBAF-0D1D-4051-8FF3-316A7BD383E0}" destId="{4BA210DF-BE80-4893-9220-FEAC720BBC71}" srcOrd="0" destOrd="0" presId="urn:microsoft.com/office/officeart/2005/8/layout/hierarchy1"/>
    <dgm:cxn modelId="{BC845ACA-4E01-44FD-AC2E-2194917D9A02}" type="presOf" srcId="{9C9B46AA-B445-48B8-8C4B-53A0ADD7EE68}" destId="{ED5457E5-B4B4-46A4-ACD3-FFA44C113AF4}" srcOrd="0" destOrd="0" presId="urn:microsoft.com/office/officeart/2005/8/layout/hierarchy1"/>
    <dgm:cxn modelId="{F7757EF4-6951-4E7E-A2ED-D27673F24290}" srcId="{4E77250C-7D98-43AB-B5DC-DD4E779D7DAF}" destId="{1FEDFBAF-0D1D-4051-8FF3-316A7BD383E0}" srcOrd="1" destOrd="0" parTransId="{39B1D2BA-3996-4388-9EFE-C0FF891A3D96}" sibTransId="{D91E49AB-4F73-4E63-8040-BFB1A43FEC88}"/>
    <dgm:cxn modelId="{C02C0AEE-DCF2-403F-A53F-286B686D85D3}" type="presParOf" srcId="{766056C4-0004-4032-8D28-1F5CECB9BBA5}" destId="{721D4B00-D1C3-4557-A3D5-A7F9D5D63273}" srcOrd="0" destOrd="0" presId="urn:microsoft.com/office/officeart/2005/8/layout/hierarchy1"/>
    <dgm:cxn modelId="{00C83E19-7CD9-4B92-A142-D4D95DC79E58}" type="presParOf" srcId="{721D4B00-D1C3-4557-A3D5-A7F9D5D63273}" destId="{3843D876-35B1-433A-B47F-A5B390068DEA}" srcOrd="0" destOrd="0" presId="urn:microsoft.com/office/officeart/2005/8/layout/hierarchy1"/>
    <dgm:cxn modelId="{E4044979-50B7-44E0-ACD0-535A49B84C14}" type="presParOf" srcId="{3843D876-35B1-433A-B47F-A5B390068DEA}" destId="{E7E7C768-3C14-4CBC-9F16-74BBE066A07C}" srcOrd="0" destOrd="0" presId="urn:microsoft.com/office/officeart/2005/8/layout/hierarchy1"/>
    <dgm:cxn modelId="{966159AA-B4F9-4AFF-A7EB-DE5BEF965200}" type="presParOf" srcId="{3843D876-35B1-433A-B47F-A5B390068DEA}" destId="{C05195EC-E82D-4CD6-99C1-AB23E6F667AE}" srcOrd="1" destOrd="0" presId="urn:microsoft.com/office/officeart/2005/8/layout/hierarchy1"/>
    <dgm:cxn modelId="{1BC9D807-7925-4F28-B030-C22C20626DA1}" type="presParOf" srcId="{721D4B00-D1C3-4557-A3D5-A7F9D5D63273}" destId="{F508989C-2982-44BB-8BF8-E9F5DBC8B5A4}" srcOrd="1" destOrd="0" presId="urn:microsoft.com/office/officeart/2005/8/layout/hierarchy1"/>
    <dgm:cxn modelId="{7860CC51-A761-4F02-A70B-AD6F052DA256}" type="presParOf" srcId="{F508989C-2982-44BB-8BF8-E9F5DBC8B5A4}" destId="{8626BA88-B5E8-4A42-8AE2-387482008920}" srcOrd="0" destOrd="0" presId="urn:microsoft.com/office/officeart/2005/8/layout/hierarchy1"/>
    <dgm:cxn modelId="{595540BD-BE7C-4784-80AC-D7970DC014EE}" type="presParOf" srcId="{F508989C-2982-44BB-8BF8-E9F5DBC8B5A4}" destId="{41DFBC46-CF64-4755-A238-C4E605E15033}" srcOrd="1" destOrd="0" presId="urn:microsoft.com/office/officeart/2005/8/layout/hierarchy1"/>
    <dgm:cxn modelId="{E942A303-DDB5-48E2-A688-4DF7054BBAEE}" type="presParOf" srcId="{41DFBC46-CF64-4755-A238-C4E605E15033}" destId="{EA7ED682-EC04-4671-91F8-0E72FFC050F4}" srcOrd="0" destOrd="0" presId="urn:microsoft.com/office/officeart/2005/8/layout/hierarchy1"/>
    <dgm:cxn modelId="{1D0E02E8-E78C-4EB3-A4EE-D8DFBB1E50B9}" type="presParOf" srcId="{EA7ED682-EC04-4671-91F8-0E72FFC050F4}" destId="{ED27A65F-EA69-4F47-986B-E45CFF5501A8}" srcOrd="0" destOrd="0" presId="urn:microsoft.com/office/officeart/2005/8/layout/hierarchy1"/>
    <dgm:cxn modelId="{7105C250-8DE9-4C4B-8934-6654173AC5A5}" type="presParOf" srcId="{EA7ED682-EC04-4671-91F8-0E72FFC050F4}" destId="{9DCD62B0-2377-4320-9C2A-20226A58EEED}" srcOrd="1" destOrd="0" presId="urn:microsoft.com/office/officeart/2005/8/layout/hierarchy1"/>
    <dgm:cxn modelId="{D2976724-4630-4A7A-BF5F-440DBDC28136}" type="presParOf" srcId="{41DFBC46-CF64-4755-A238-C4E605E15033}" destId="{1FAEB40D-8A75-4820-BC2B-31E392794CF4}" srcOrd="1" destOrd="0" presId="urn:microsoft.com/office/officeart/2005/8/layout/hierarchy1"/>
    <dgm:cxn modelId="{AF49C493-A692-4014-A1B7-4579FA3CE9A4}" type="presParOf" srcId="{766056C4-0004-4032-8D28-1F5CECB9BBA5}" destId="{87BEEEC5-1838-4C05-A820-28B66EF8258C}" srcOrd="1" destOrd="0" presId="urn:microsoft.com/office/officeart/2005/8/layout/hierarchy1"/>
    <dgm:cxn modelId="{09B349BB-5D38-49A9-9FFF-BCB1651E0418}" type="presParOf" srcId="{87BEEEC5-1838-4C05-A820-28B66EF8258C}" destId="{4EEF3526-40C0-45B0-881A-5361998DE31E}" srcOrd="0" destOrd="0" presId="urn:microsoft.com/office/officeart/2005/8/layout/hierarchy1"/>
    <dgm:cxn modelId="{EE4FEB0B-5EA8-437A-93B0-6DF5C8562699}" type="presParOf" srcId="{4EEF3526-40C0-45B0-881A-5361998DE31E}" destId="{420579B9-2F32-4BCA-B296-5E3CD0251B88}" srcOrd="0" destOrd="0" presId="urn:microsoft.com/office/officeart/2005/8/layout/hierarchy1"/>
    <dgm:cxn modelId="{48B2D9E1-C313-43A0-A892-D1AC5FD98FF9}" type="presParOf" srcId="{4EEF3526-40C0-45B0-881A-5361998DE31E}" destId="{4BA210DF-BE80-4893-9220-FEAC720BBC71}" srcOrd="1" destOrd="0" presId="urn:microsoft.com/office/officeart/2005/8/layout/hierarchy1"/>
    <dgm:cxn modelId="{63EF6309-616D-4626-ACBB-9E3A03750020}" type="presParOf" srcId="{87BEEEC5-1838-4C05-A820-28B66EF8258C}" destId="{2AE151F3-1DA6-48D0-BAD0-EBD038462E43}" srcOrd="1" destOrd="0" presId="urn:microsoft.com/office/officeart/2005/8/layout/hierarchy1"/>
    <dgm:cxn modelId="{7FBE5AA5-CAD8-41AC-881D-D44DA8E972CD}" type="presParOf" srcId="{766056C4-0004-4032-8D28-1F5CECB9BBA5}" destId="{1AC5D4E1-3C25-475B-92EA-7B6722C7A6E9}" srcOrd="2" destOrd="0" presId="urn:microsoft.com/office/officeart/2005/8/layout/hierarchy1"/>
    <dgm:cxn modelId="{9B6D5A60-015E-45CA-96B2-82F66A9F5612}" type="presParOf" srcId="{1AC5D4E1-3C25-475B-92EA-7B6722C7A6E9}" destId="{1E5B065B-97C2-4549-8C94-8F198EA693D6}" srcOrd="0" destOrd="0" presId="urn:microsoft.com/office/officeart/2005/8/layout/hierarchy1"/>
    <dgm:cxn modelId="{CE549C2C-96F1-4011-B35E-833A9D153439}" type="presParOf" srcId="{1E5B065B-97C2-4549-8C94-8F198EA693D6}" destId="{DEE9FB14-3DF1-4D43-9046-0F64DB0BD7E4}" srcOrd="0" destOrd="0" presId="urn:microsoft.com/office/officeart/2005/8/layout/hierarchy1"/>
    <dgm:cxn modelId="{FB295F38-4CE5-4D25-83AF-FC11EEAE48DE}" type="presParOf" srcId="{1E5B065B-97C2-4549-8C94-8F198EA693D6}" destId="{ED5457E5-B4B4-46A4-ACD3-FFA44C113AF4}" srcOrd="1" destOrd="0" presId="urn:microsoft.com/office/officeart/2005/8/layout/hierarchy1"/>
    <dgm:cxn modelId="{D1CCDA8C-192B-476A-99B9-6BF740FD9A35}" type="presParOf" srcId="{1AC5D4E1-3C25-475B-92EA-7B6722C7A6E9}" destId="{12E904B5-E75F-4CD7-94CF-2EDBC8330FE3}"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28B8-6CB5-459E-9B58-A15F63FFBC01}">
      <dsp:nvSpPr>
        <dsp:cNvPr id="0" name=""/>
        <dsp:cNvSpPr/>
      </dsp:nvSpPr>
      <dsp:spPr>
        <a:xfrm>
          <a:off x="1156850" y="2360717"/>
          <a:ext cx="2244932" cy="224493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6977CC-DA87-478A-9531-D443779E2143}">
      <dsp:nvSpPr>
        <dsp:cNvPr id="0" name=""/>
        <dsp:cNvSpPr/>
      </dsp:nvSpPr>
      <dsp:spPr>
        <a:xfrm>
          <a:off x="1635278" y="2839146"/>
          <a:ext cx="1288076" cy="1288076"/>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21D7230-4A92-4090-884F-20D801368D65}">
      <dsp:nvSpPr>
        <dsp:cNvPr id="0" name=""/>
        <dsp:cNvSpPr/>
      </dsp:nvSpPr>
      <dsp:spPr>
        <a:xfrm>
          <a:off x="439207" y="5304892"/>
          <a:ext cx="368021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Shuttles</a:t>
          </a:r>
        </a:p>
      </dsp:txBody>
      <dsp:txXfrm>
        <a:off x="439207" y="5304892"/>
        <a:ext cx="3680217" cy="720000"/>
      </dsp:txXfrm>
    </dsp:sp>
    <dsp:sp modelId="{65C7A18B-FD95-4FCD-B130-A7072A4BBBE1}">
      <dsp:nvSpPr>
        <dsp:cNvPr id="0" name=""/>
        <dsp:cNvSpPr/>
      </dsp:nvSpPr>
      <dsp:spPr>
        <a:xfrm>
          <a:off x="5481106" y="2360717"/>
          <a:ext cx="2244932" cy="224493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4D98EB-16F8-4A8A-8701-B7AF80E168B2}">
      <dsp:nvSpPr>
        <dsp:cNvPr id="0" name=""/>
        <dsp:cNvSpPr/>
      </dsp:nvSpPr>
      <dsp:spPr>
        <a:xfrm>
          <a:off x="5959534" y="2839146"/>
          <a:ext cx="1288076" cy="1288076"/>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E3F8FA-963D-4246-9F23-EBEE86DE4808}">
      <dsp:nvSpPr>
        <dsp:cNvPr id="0" name=""/>
        <dsp:cNvSpPr/>
      </dsp:nvSpPr>
      <dsp:spPr>
        <a:xfrm>
          <a:off x="4763463" y="5304892"/>
          <a:ext cx="368021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Events</a:t>
          </a:r>
        </a:p>
      </dsp:txBody>
      <dsp:txXfrm>
        <a:off x="4763463" y="5304892"/>
        <a:ext cx="3680217" cy="720000"/>
      </dsp:txXfrm>
    </dsp:sp>
    <dsp:sp modelId="{4623B4D4-71AB-4D16-9680-D55874ED1B96}">
      <dsp:nvSpPr>
        <dsp:cNvPr id="0" name=""/>
        <dsp:cNvSpPr/>
      </dsp:nvSpPr>
      <dsp:spPr>
        <a:xfrm>
          <a:off x="9805362" y="2360717"/>
          <a:ext cx="2244932" cy="224493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79D65D-BFB2-4B2B-B75C-B2F07A049A07}">
      <dsp:nvSpPr>
        <dsp:cNvPr id="0" name=""/>
        <dsp:cNvSpPr/>
      </dsp:nvSpPr>
      <dsp:spPr>
        <a:xfrm>
          <a:off x="10283790" y="2839146"/>
          <a:ext cx="1288076" cy="1288076"/>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5B22AB-6D07-4FC6-9A71-20FE1402168A}">
      <dsp:nvSpPr>
        <dsp:cNvPr id="0" name=""/>
        <dsp:cNvSpPr/>
      </dsp:nvSpPr>
      <dsp:spPr>
        <a:xfrm>
          <a:off x="9087720" y="5304892"/>
          <a:ext cx="368021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Corporate moves</a:t>
          </a:r>
        </a:p>
      </dsp:txBody>
      <dsp:txXfrm>
        <a:off x="9087720" y="5304892"/>
        <a:ext cx="3680217" cy="720000"/>
      </dsp:txXfrm>
    </dsp:sp>
    <dsp:sp modelId="{64973FB0-496A-48D3-BCBA-2582D53A85E6}">
      <dsp:nvSpPr>
        <dsp:cNvPr id="0" name=""/>
        <dsp:cNvSpPr/>
      </dsp:nvSpPr>
      <dsp:spPr>
        <a:xfrm>
          <a:off x="14129618" y="2360717"/>
          <a:ext cx="2244932" cy="224493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BB9F1E-D52B-4145-B2B7-1060CF3C0CE7}">
      <dsp:nvSpPr>
        <dsp:cNvPr id="0" name=""/>
        <dsp:cNvSpPr/>
      </dsp:nvSpPr>
      <dsp:spPr>
        <a:xfrm>
          <a:off x="14608046" y="2839146"/>
          <a:ext cx="1288076" cy="1288076"/>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3DEA09-2642-48BA-9310-9336DA8E619C}">
      <dsp:nvSpPr>
        <dsp:cNvPr id="0" name=""/>
        <dsp:cNvSpPr/>
      </dsp:nvSpPr>
      <dsp:spPr>
        <a:xfrm>
          <a:off x="13411976" y="5304892"/>
          <a:ext cx="368021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Teams</a:t>
          </a:r>
        </a:p>
      </dsp:txBody>
      <dsp:txXfrm>
        <a:off x="13411976" y="5304892"/>
        <a:ext cx="3680217" cy="720000"/>
      </dsp:txXfrm>
    </dsp:sp>
    <dsp:sp modelId="{38A8BD6D-B101-4C29-A9BD-A99AD6847610}">
      <dsp:nvSpPr>
        <dsp:cNvPr id="0" name=""/>
        <dsp:cNvSpPr/>
      </dsp:nvSpPr>
      <dsp:spPr>
        <a:xfrm>
          <a:off x="18453874" y="2360717"/>
          <a:ext cx="2244932" cy="224493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10FA7A-A540-4E07-BEFB-3596D92F4827}">
      <dsp:nvSpPr>
        <dsp:cNvPr id="0" name=""/>
        <dsp:cNvSpPr/>
      </dsp:nvSpPr>
      <dsp:spPr>
        <a:xfrm>
          <a:off x="18932303" y="2839146"/>
          <a:ext cx="1288076" cy="1288076"/>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4C7FC64-D8BF-47D2-9B36-C0A8156B2127}">
      <dsp:nvSpPr>
        <dsp:cNvPr id="0" name=""/>
        <dsp:cNvSpPr/>
      </dsp:nvSpPr>
      <dsp:spPr>
        <a:xfrm>
          <a:off x="17736232" y="5304892"/>
          <a:ext cx="368021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Other</a:t>
          </a:r>
        </a:p>
      </dsp:txBody>
      <dsp:txXfrm>
        <a:off x="17736232" y="5304892"/>
        <a:ext cx="368021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6BA88-B5E8-4A42-8AE2-387482008920}">
      <dsp:nvSpPr>
        <dsp:cNvPr id="0" name=""/>
        <dsp:cNvSpPr/>
      </dsp:nvSpPr>
      <dsp:spPr>
        <a:xfrm>
          <a:off x="1404907" y="2692840"/>
          <a:ext cx="91440" cy="843781"/>
        </a:xfrm>
        <a:custGeom>
          <a:avLst/>
          <a:gdLst/>
          <a:ahLst/>
          <a:cxnLst/>
          <a:rect l="0" t="0" r="0" b="0"/>
          <a:pathLst>
            <a:path>
              <a:moveTo>
                <a:pt x="45720" y="0"/>
              </a:moveTo>
              <a:lnTo>
                <a:pt x="45720" y="84378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E7C768-3C14-4CBC-9F16-74BBE066A07C}">
      <dsp:nvSpPr>
        <dsp:cNvPr id="0" name=""/>
        <dsp:cNvSpPr/>
      </dsp:nvSpPr>
      <dsp:spPr>
        <a:xfrm>
          <a:off x="0" y="850543"/>
          <a:ext cx="2901255" cy="18422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5195EC-E82D-4CD6-99C1-AB23E6F667AE}">
      <dsp:nvSpPr>
        <dsp:cNvPr id="0" name=""/>
        <dsp:cNvSpPr/>
      </dsp:nvSpPr>
      <dsp:spPr>
        <a:xfrm>
          <a:off x="322361" y="1156786"/>
          <a:ext cx="2901255" cy="18422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Hours of Service</a:t>
          </a:r>
        </a:p>
      </dsp:txBody>
      <dsp:txXfrm>
        <a:off x="376320" y="1210745"/>
        <a:ext cx="2793337" cy="1734379"/>
      </dsp:txXfrm>
    </dsp:sp>
    <dsp:sp modelId="{ED27A65F-EA69-4F47-986B-E45CFF5501A8}">
      <dsp:nvSpPr>
        <dsp:cNvPr id="0" name=""/>
        <dsp:cNvSpPr/>
      </dsp:nvSpPr>
      <dsp:spPr>
        <a:xfrm>
          <a:off x="0" y="3536622"/>
          <a:ext cx="2901255" cy="18422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CD62B0-2377-4320-9C2A-20226A58EEED}">
      <dsp:nvSpPr>
        <dsp:cNvPr id="0" name=""/>
        <dsp:cNvSpPr/>
      </dsp:nvSpPr>
      <dsp:spPr>
        <a:xfrm>
          <a:off x="322361" y="3842865"/>
          <a:ext cx="2901255" cy="18422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a:t>Driver Fatigue</a:t>
          </a:r>
        </a:p>
      </dsp:txBody>
      <dsp:txXfrm>
        <a:off x="376320" y="3896824"/>
        <a:ext cx="2793337" cy="1734379"/>
      </dsp:txXfrm>
    </dsp:sp>
    <dsp:sp modelId="{420579B9-2F32-4BCA-B296-5E3CD0251B88}">
      <dsp:nvSpPr>
        <dsp:cNvPr id="0" name=""/>
        <dsp:cNvSpPr/>
      </dsp:nvSpPr>
      <dsp:spPr>
        <a:xfrm>
          <a:off x="3545978" y="850543"/>
          <a:ext cx="2901255" cy="18422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A210DF-BE80-4893-9220-FEAC720BBC71}">
      <dsp:nvSpPr>
        <dsp:cNvPr id="0" name=""/>
        <dsp:cNvSpPr/>
      </dsp:nvSpPr>
      <dsp:spPr>
        <a:xfrm>
          <a:off x="3868340" y="1156786"/>
          <a:ext cx="2901255" cy="18422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Trip Distance</a:t>
          </a:r>
        </a:p>
      </dsp:txBody>
      <dsp:txXfrm>
        <a:off x="3922299" y="1210745"/>
        <a:ext cx="2793337" cy="1734379"/>
      </dsp:txXfrm>
    </dsp:sp>
    <dsp:sp modelId="{DEE9FB14-3DF1-4D43-9046-0F64DB0BD7E4}">
      <dsp:nvSpPr>
        <dsp:cNvPr id="0" name=""/>
        <dsp:cNvSpPr/>
      </dsp:nvSpPr>
      <dsp:spPr>
        <a:xfrm>
          <a:off x="7091957" y="850543"/>
          <a:ext cx="2901255" cy="18422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5457E5-B4B4-46A4-ACD3-FFA44C113AF4}">
      <dsp:nvSpPr>
        <dsp:cNvPr id="0" name=""/>
        <dsp:cNvSpPr/>
      </dsp:nvSpPr>
      <dsp:spPr>
        <a:xfrm>
          <a:off x="7414318" y="1156786"/>
          <a:ext cx="2901255" cy="18422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What Else?</a:t>
          </a:r>
        </a:p>
      </dsp:txBody>
      <dsp:txXfrm>
        <a:off x="7468277" y="1210745"/>
        <a:ext cx="2793337" cy="1734379"/>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423863" y="704850"/>
            <a:ext cx="6254750" cy="3519488"/>
          </a:xfrm>
          <a:prstGeom prst="rect">
            <a:avLst/>
          </a:prstGeom>
        </p:spPr>
        <p:txBody>
          <a:bodyPr lIns="94229" tIns="47114" rIns="94229" bIns="47114"/>
          <a:lstStyle/>
          <a:p>
            <a:endParaRPr/>
          </a:p>
        </p:txBody>
      </p:sp>
      <p:sp>
        <p:nvSpPr>
          <p:cNvPr id="149" name="Shape 149"/>
          <p:cNvSpPr>
            <a:spLocks noGrp="1"/>
          </p:cNvSpPr>
          <p:nvPr>
            <p:ph type="body" sz="quarter" idx="1"/>
          </p:nvPr>
        </p:nvSpPr>
        <p:spPr>
          <a:xfrm>
            <a:off x="946997" y="4459526"/>
            <a:ext cx="5208482" cy="4224814"/>
          </a:xfrm>
          <a:prstGeom prst="rect">
            <a:avLst/>
          </a:prstGeom>
        </p:spPr>
        <p:txBody>
          <a:bodyPr lIns="94229" tIns="47114" rIns="94229" bIns="47114"/>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2170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061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5"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3"/>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3"/>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5"/>
            <a:ext cx="21971000" cy="7241587"/>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3" y="10675453"/>
            <a:ext cx="20200055"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2"/>
          </a:xfrm>
          <a:prstGeom prst="rect">
            <a:avLst/>
          </a:prstGeom>
        </p:spPr>
        <p:txBody>
          <a:bodyPr numCol="1" spcCol="38100"/>
          <a:lstStyle>
            <a:lvl1pPr marL="300875" indent="-131851">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06500" y="1270000"/>
            <a:ext cx="9779000" cy="5882274"/>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sz="5500" b="1"/>
            </a:lvl1pPr>
            <a:lvl2pPr marL="0" indent="0" defTabSz="825500">
              <a:lnSpc>
                <a:spcPct val="100000"/>
              </a:lnSpc>
              <a:spcBef>
                <a:spcPts val="0"/>
              </a:spcBef>
              <a:buSzTx/>
              <a:buNone/>
              <a:defRPr sz="5500" b="1"/>
            </a:lvl2pPr>
            <a:lvl3pPr marL="0" indent="0" defTabSz="825500">
              <a:lnSpc>
                <a:spcPct val="100000"/>
              </a:lnSpc>
              <a:spcBef>
                <a:spcPts val="0"/>
              </a:spcBef>
              <a:buSzTx/>
              <a:buNone/>
              <a:defRPr sz="5500" b="1"/>
            </a:lvl3pPr>
            <a:lvl4pPr marL="0" indent="0" defTabSz="825500">
              <a:lnSpc>
                <a:spcPct val="100000"/>
              </a:lnSpc>
              <a:spcBef>
                <a:spcPts val="0"/>
              </a:spcBef>
              <a:buSzTx/>
              <a:buNone/>
              <a:defRPr sz="5500" b="1"/>
            </a:lvl4pPr>
            <a:lvl5pPr marL="0" indent="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372960"/>
            <a:ext cx="9779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Bowl of pappardelle pasta with parsley butter, roasted hazelnuts, and shaved parmesan cheese"/>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51"/>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nationalregistry.fmcsa.dot.gov/"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csa.fmcsa.dot.gov/safetyplanner/"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tpr.fmcsa.dot.gov/"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png"/><Relationship Id="rId9" Type="http://schemas.microsoft.com/office/2007/relationships/diagramDrawing" Target="../diagrams/drawing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7.png"/><Relationship Id="rId9" Type="http://schemas.microsoft.com/office/2007/relationships/diagramDrawing" Target="../diagrams/drawing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fmcsa.dot.gov/regulations/hours-service/personal-conveyance"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7.png"/><Relationship Id="rId9" Type="http://schemas.openxmlformats.org/officeDocument/2006/relationships/image" Target="../media/image46.png"/></Relationships>
</file>

<file path=ppt/slides/_rels/slide5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8.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50.pn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psp.fmcsa.dot.gov/psp/home"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fmcsa.dot.gov/regulations/drug-alcohol-testing-program" TargetMode="Externa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tarry-background_short1.jpg" descr="starry-background_short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2533" y="-24458"/>
            <a:ext cx="24469067" cy="13764915"/>
          </a:xfrm>
          <a:prstGeom prst="rect">
            <a:avLst/>
          </a:prstGeom>
          <a:ln w="12700">
            <a:miter lim="400000"/>
          </a:ln>
        </p:spPr>
      </p:pic>
      <p:pic>
        <p:nvPicPr>
          <p:cNvPr id="152" name="CDNLA-show-dc-gaylord-natl-dome-2024-logo.png" descr="CDNLA-show-dc-gaylord-natl-dome-2024-logo.png"/>
          <p:cNvPicPr>
            <a:picLocks noChangeAspect="1"/>
          </p:cNvPicPr>
          <p:nvPr/>
        </p:nvPicPr>
        <p:blipFill>
          <a:blip r:embed="rId3"/>
          <a:stretch>
            <a:fillRect/>
          </a:stretch>
        </p:blipFill>
        <p:spPr>
          <a:xfrm>
            <a:off x="2032379" y="4187749"/>
            <a:ext cx="20319242" cy="3700242"/>
          </a:xfrm>
          <a:prstGeom prst="rect">
            <a:avLst/>
          </a:prstGeom>
          <a:ln w="12700">
            <a:miter lim="400000"/>
          </a:ln>
        </p:spPr>
      </p:pic>
      <p:pic>
        <p:nvPicPr>
          <p:cNvPr id="153" name="red-stripped-bottom.png" descr="red-stripped-botto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 y="12008018"/>
            <a:ext cx="24384001" cy="177755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2"/>
          <p:cNvSpPr txBox="1"/>
          <p:nvPr/>
        </p:nvSpPr>
        <p:spPr>
          <a:xfrm>
            <a:off x="5622392" y="4028883"/>
            <a:ext cx="12726097"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Picture 1" descr="A screenshot of a computer&#10;&#10;Description automatically generated">
            <a:extLst>
              <a:ext uri="{FF2B5EF4-FFF2-40B4-BE49-F238E27FC236}">
                <a16:creationId xmlns:a16="http://schemas.microsoft.com/office/drawing/2014/main" id="{00B26061-3C3C-B3D8-C705-B9FD3D464499}"/>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55016" y="553495"/>
            <a:ext cx="22273968" cy="1030744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5223051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2382844"/>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lumMod val="95000"/>
                  </a:schemeClr>
                </a:solidFill>
                <a:effectLst>
                  <a:outerShdw blurRad="38100" dist="38100" dir="2700000" algn="tl">
                    <a:srgbClr val="000000">
                      <a:alpha val="43137"/>
                    </a:srgbClr>
                  </a:outerShdw>
                </a:effectLst>
              </a:rPr>
              <a:t> Tools</a:t>
            </a:r>
            <a:endParaRPr dirty="0">
              <a:solidFill>
                <a:schemeClr val="bg1">
                  <a:lumMod val="95000"/>
                </a:schemeClr>
              </a:solidFill>
              <a:effectLst>
                <a:outerShdw blurRad="38100" dist="38100" dir="2700000" algn="tl">
                  <a:srgbClr val="000000">
                    <a:alpha val="43137"/>
                  </a:srgbClr>
                </a:outerShdw>
              </a:effectLst>
            </a:endParaRPr>
          </a:p>
        </p:txBody>
      </p:sp>
      <p:sp>
        <p:nvSpPr>
          <p:cNvPr id="174" name="TextBox 2"/>
          <p:cNvSpPr txBox="1"/>
          <p:nvPr/>
        </p:nvSpPr>
        <p:spPr>
          <a:xfrm>
            <a:off x="2295331" y="4028883"/>
            <a:ext cx="19386109" cy="6556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57200" algn="l" defTabSz="914400">
              <a:lnSpc>
                <a:spcPct val="130000"/>
              </a:lnSpc>
              <a:buSzPct val="123000"/>
              <a:buChar char="•"/>
              <a:defRPr sz="5000">
                <a:solidFill>
                  <a:srgbClr val="173D6D"/>
                </a:solidFill>
              </a:defRPr>
            </a:pPr>
            <a:r>
              <a:rPr lang="en-US" sz="6600" b="1" dirty="0"/>
              <a:t>Drivers Medical Card Certifications</a:t>
            </a:r>
          </a:p>
          <a:p>
            <a:pPr marL="406400" indent="-457200" algn="l" defTabSz="914400">
              <a:lnSpc>
                <a:spcPct val="130000"/>
              </a:lnSpc>
              <a:buSzPct val="123000"/>
              <a:buChar char="•"/>
              <a:defRPr sz="5000">
                <a:solidFill>
                  <a:srgbClr val="173D6D"/>
                </a:solidFill>
              </a:defRPr>
            </a:pPr>
            <a:r>
              <a:rPr lang="en-US" sz="6600" b="1" dirty="0"/>
              <a:t>CDL MED1 Form – Send to State</a:t>
            </a:r>
          </a:p>
          <a:p>
            <a:pPr marL="406400" indent="-457200" algn="l" defTabSz="914400">
              <a:lnSpc>
                <a:spcPct val="130000"/>
              </a:lnSpc>
              <a:buSzPct val="123000"/>
              <a:buFontTx/>
              <a:buChar char="•"/>
              <a:defRPr sz="5000">
                <a:solidFill>
                  <a:srgbClr val="173D6D"/>
                </a:solidFill>
              </a:defRPr>
            </a:pPr>
            <a:r>
              <a:rPr lang="en-US" sz="6600" b="1" u="sng" kern="100" dirty="0">
                <a:solidFill>
                  <a:srgbClr val="467886"/>
                </a:solidFill>
                <a:effectLst/>
                <a:ea typeface="Aptos" panose="020B0004020202020204" pitchFamily="34" charset="0"/>
                <a:cs typeface="Times New Roman" panose="02020603050405020304" pitchFamily="18" charset="0"/>
                <a:hlinkClick r:id="rId2"/>
              </a:rPr>
              <a:t>https://nationalregistry.fmcsa.dot.gov</a:t>
            </a:r>
            <a:endParaRPr lang="en-US" sz="6600" b="1" kern="100" dirty="0">
              <a:effectLst/>
              <a:ea typeface="Aptos" panose="020B0004020202020204" pitchFamily="34" charset="0"/>
              <a:cs typeface="Times New Roman" panose="02020603050405020304" pitchFamily="18" charset="0"/>
            </a:endParaRPr>
          </a:p>
          <a:p>
            <a:pPr marL="406400" indent="-457200" algn="l" defTabSz="914400">
              <a:lnSpc>
                <a:spcPct val="130000"/>
              </a:lnSpc>
              <a:buSzPct val="123000"/>
              <a:buChar char="•"/>
              <a:defRPr sz="5000">
                <a:solidFill>
                  <a:srgbClr val="173D6D"/>
                </a:solidFill>
              </a:defRPr>
            </a:pPr>
            <a:endParaRPr lang="en-US" sz="6600" b="1" dirty="0"/>
          </a:p>
          <a:p>
            <a:pPr marL="406400" indent="-457200" algn="l" defTabSz="914400">
              <a:lnSpc>
                <a:spcPct val="130000"/>
              </a:lnSpc>
              <a:buSzPct val="123000"/>
              <a:buChar char="•"/>
              <a:defRPr sz="5000">
                <a:solidFill>
                  <a:srgbClr val="173D6D"/>
                </a:solidFill>
              </a:defRPr>
            </a:pPr>
            <a:endParaRPr sz="6600" b="1" dirty="0"/>
          </a:p>
        </p:txBody>
      </p:sp>
      <p:pic>
        <p:nvPicPr>
          <p:cNvPr id="175" name="starry-background_short.jpg" descr="starry-background_shor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2939743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2"/>
          <p:cNvSpPr txBox="1"/>
          <p:nvPr/>
        </p:nvSpPr>
        <p:spPr>
          <a:xfrm>
            <a:off x="5622392" y="4028883"/>
            <a:ext cx="12726097"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Picture 1" descr="A screenshot of a computer&#10;&#10;Description automatically generated">
            <a:extLst>
              <a:ext uri="{FF2B5EF4-FFF2-40B4-BE49-F238E27FC236}">
                <a16:creationId xmlns:a16="http://schemas.microsoft.com/office/drawing/2014/main" id="{CFC7628F-EC67-2CC1-A04A-25EC2672B507}"/>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81327" y="640080"/>
            <a:ext cx="22064749" cy="10579531"/>
          </a:xfrm>
          <a:prstGeom prst="rect">
            <a:avLst/>
          </a:prstGeom>
        </p:spPr>
      </p:pic>
    </p:spTree>
    <p:extLst>
      <p:ext uri="{BB962C8B-B14F-4D97-AF65-F5344CB8AC3E}">
        <p14:creationId xmlns:p14="http://schemas.microsoft.com/office/powerpoint/2010/main" val="413736391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2782392"/>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 </a:t>
            </a:r>
            <a:r>
              <a:rPr lang="en-US" dirty="0">
                <a:solidFill>
                  <a:schemeClr val="bg1">
                    <a:lumMod val="95000"/>
                  </a:schemeClr>
                </a:solidFill>
                <a:effectLst>
                  <a:outerShdw blurRad="38100" dist="38100" dir="2700000" algn="tl">
                    <a:srgbClr val="000000">
                      <a:alpha val="43137"/>
                    </a:srgbClr>
                  </a:outerShdw>
                </a:effectLst>
              </a:rPr>
              <a:t>Tools</a:t>
            </a:r>
            <a:endParaRPr dirty="0">
              <a:solidFill>
                <a:schemeClr val="bg1">
                  <a:lumMod val="95000"/>
                </a:schemeClr>
              </a:solidFill>
              <a:effectLst>
                <a:outerShdw blurRad="38100" dist="38100" dir="2700000" algn="tl">
                  <a:srgbClr val="000000">
                    <a:alpha val="43137"/>
                  </a:srgbClr>
                </a:outerShdw>
              </a:effectLst>
            </a:endParaRPr>
          </a:p>
        </p:txBody>
      </p:sp>
      <p:sp>
        <p:nvSpPr>
          <p:cNvPr id="174" name="TextBox 2"/>
          <p:cNvSpPr txBox="1"/>
          <p:nvPr/>
        </p:nvSpPr>
        <p:spPr>
          <a:xfrm>
            <a:off x="2043462" y="4515487"/>
            <a:ext cx="20667248" cy="523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sz="6600" b="1" dirty="0"/>
              <a:t>FMCSA –The Motorcoach Safety Planner</a:t>
            </a:r>
          </a:p>
          <a:p>
            <a:pPr algn="l" defTabSz="914400">
              <a:lnSpc>
                <a:spcPct val="130000"/>
              </a:lnSpc>
              <a:buSzPct val="123000"/>
              <a:defRPr sz="5000">
                <a:solidFill>
                  <a:srgbClr val="173D6D"/>
                </a:solidFill>
              </a:defRPr>
            </a:pPr>
            <a:r>
              <a:rPr lang="en-US" sz="6600" dirty="0">
                <a:hlinkClick r:id="rId2"/>
              </a:rPr>
              <a:t>https://csa.fmcsa.dot.gov/safetyplanner/</a:t>
            </a:r>
            <a:endParaRPr lang="en-US" sz="6600" dirty="0"/>
          </a:p>
          <a:p>
            <a:pPr algn="l" defTabSz="914400">
              <a:lnSpc>
                <a:spcPct val="130000"/>
              </a:lnSpc>
              <a:buSzPct val="123000"/>
              <a:defRPr sz="5000">
                <a:solidFill>
                  <a:srgbClr val="173D6D"/>
                </a:solidFill>
              </a:defRPr>
            </a:pPr>
            <a:endParaRPr lang="en-US" sz="6600" dirty="0"/>
          </a:p>
          <a:p>
            <a:pPr marL="406400" indent="-406400" algn="l" defTabSz="914400">
              <a:lnSpc>
                <a:spcPct val="130000"/>
              </a:lnSpc>
              <a:buSzPct val="123000"/>
              <a:buChar char="•"/>
              <a:defRPr sz="5000">
                <a:solidFill>
                  <a:srgbClr val="173D6D"/>
                </a:solidFill>
              </a:defRPr>
            </a:pPr>
            <a:endParaRPr sz="6600" dirty="0"/>
          </a:p>
        </p:txBody>
      </p:sp>
      <p:pic>
        <p:nvPicPr>
          <p:cNvPr id="175" name="starry-background_short.jpg" descr="starry-background_shor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2100446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2"/>
          <p:cNvSpPr txBox="1"/>
          <p:nvPr/>
        </p:nvSpPr>
        <p:spPr>
          <a:xfrm>
            <a:off x="5622392" y="4028883"/>
            <a:ext cx="12726097"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3" name="Picture 2" descr="A computer screen shot of a website&#10;&#10;Description automatically generated">
            <a:extLst>
              <a:ext uri="{FF2B5EF4-FFF2-40B4-BE49-F238E27FC236}">
                <a16:creationId xmlns:a16="http://schemas.microsoft.com/office/drawing/2014/main" id="{4C2E9FBA-C56B-3601-60C5-0B1C195A17AF}"/>
              </a:ext>
            </a:extLst>
          </p:cNvPr>
          <p:cNvPicPr>
            <a:picLocks noChangeAspect="1"/>
          </p:cNvPicPr>
          <p:nvPr/>
        </p:nvPicPr>
        <p:blipFill>
          <a:blip r:embed="rId5" cstate="email">
            <a:extLst>
              <a:ext uri="{28A0092B-C50C-407E-A947-70E740481C1C}">
                <a14:useLocalDpi xmlns:a14="http://schemas.microsoft.com/office/drawing/2010/main"/>
              </a:ext>
            </a:extLst>
          </a:blip>
          <a:srcRect t="10613" r="454" b="4264"/>
          <a:stretch/>
        </p:blipFill>
        <p:spPr>
          <a:xfrm>
            <a:off x="1094522" y="519545"/>
            <a:ext cx="22556327" cy="10800423"/>
          </a:xfrm>
          <a:prstGeom prst="rect">
            <a:avLst/>
          </a:prstGeom>
        </p:spPr>
      </p:pic>
    </p:spTree>
    <p:extLst>
      <p:ext uri="{BB962C8B-B14F-4D97-AF65-F5344CB8AC3E}">
        <p14:creationId xmlns:p14="http://schemas.microsoft.com/office/powerpoint/2010/main" val="209626304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2617786"/>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 </a:t>
            </a:r>
            <a:r>
              <a:rPr lang="en-US" dirty="0">
                <a:solidFill>
                  <a:schemeClr val="bg1">
                    <a:lumMod val="95000"/>
                  </a:schemeClr>
                </a:solidFill>
                <a:effectLst>
                  <a:outerShdw blurRad="38100" dist="38100" dir="2700000" algn="tl">
                    <a:srgbClr val="000000">
                      <a:alpha val="43137"/>
                    </a:srgbClr>
                  </a:outerShdw>
                </a:effectLst>
              </a:rPr>
              <a:t>Tools</a:t>
            </a:r>
            <a:endParaRPr dirty="0">
              <a:solidFill>
                <a:schemeClr val="bg1">
                  <a:lumMod val="95000"/>
                </a:schemeClr>
              </a:solidFill>
              <a:effectLst>
                <a:outerShdw blurRad="38100" dist="38100" dir="2700000" algn="tl">
                  <a:srgbClr val="000000">
                    <a:alpha val="43137"/>
                  </a:srgbClr>
                </a:outerShdw>
              </a:effectLst>
            </a:endParaRPr>
          </a:p>
        </p:txBody>
      </p:sp>
      <p:sp>
        <p:nvSpPr>
          <p:cNvPr id="174" name="TextBox 2"/>
          <p:cNvSpPr txBox="1"/>
          <p:nvPr/>
        </p:nvSpPr>
        <p:spPr>
          <a:xfrm>
            <a:off x="2043462" y="4301397"/>
            <a:ext cx="21301730" cy="6556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sz="6600" b="1" dirty="0"/>
              <a:t>Proper Training – Entry Level Driver Training (ELDT)</a:t>
            </a:r>
          </a:p>
          <a:p>
            <a:pPr algn="l" defTabSz="914400">
              <a:lnSpc>
                <a:spcPct val="130000"/>
              </a:lnSpc>
              <a:buSzPct val="123000"/>
              <a:defRPr sz="5000">
                <a:solidFill>
                  <a:srgbClr val="173D6D"/>
                </a:solidFill>
              </a:defRPr>
            </a:pPr>
            <a:r>
              <a:rPr lang="en-US" sz="6600" kern="100" dirty="0">
                <a:effectLst/>
                <a:ea typeface="Aptos" panose="020B0004020202020204" pitchFamily="34" charset="0"/>
                <a:cs typeface="Times New Roman" panose="02020603050405020304" pitchFamily="18" charset="0"/>
                <a:hlinkClick r:id="rId2"/>
              </a:rPr>
              <a:t>https://tpr.fmcsa.dot.gov/</a:t>
            </a:r>
            <a:endParaRPr lang="en-US" sz="6600" kern="100" dirty="0">
              <a:effectLst/>
              <a:ea typeface="Aptos" panose="020B0004020202020204" pitchFamily="34" charset="0"/>
              <a:cs typeface="Times New Roman" panose="02020603050405020304" pitchFamily="18" charset="0"/>
            </a:endParaRPr>
          </a:p>
          <a:p>
            <a:pPr marL="406400" indent="-406400" algn="l" defTabSz="914400">
              <a:lnSpc>
                <a:spcPct val="130000"/>
              </a:lnSpc>
              <a:buSzPct val="123000"/>
              <a:buFontTx/>
              <a:buChar char="•"/>
              <a:defRPr sz="5000">
                <a:solidFill>
                  <a:srgbClr val="173D6D"/>
                </a:solidFill>
              </a:defRPr>
            </a:pPr>
            <a:endParaRPr lang="en-US" sz="6600" kern="100" dirty="0">
              <a:effectLst/>
              <a:ea typeface="Aptos" panose="020B0004020202020204" pitchFamily="34" charset="0"/>
              <a:cs typeface="Times New Roman" panose="02020603050405020304" pitchFamily="18" charset="0"/>
            </a:endParaRPr>
          </a:p>
          <a:p>
            <a:pPr marL="406400" indent="-406400" algn="l" defTabSz="914400">
              <a:lnSpc>
                <a:spcPct val="130000"/>
              </a:lnSpc>
              <a:buSzPct val="123000"/>
              <a:buChar char="•"/>
              <a:defRPr sz="5000">
                <a:solidFill>
                  <a:srgbClr val="173D6D"/>
                </a:solidFill>
              </a:defRPr>
            </a:pPr>
            <a:endParaRPr lang="en-US" sz="6600" dirty="0"/>
          </a:p>
          <a:p>
            <a:pPr marL="406400" indent="-406400" algn="l" defTabSz="914400">
              <a:lnSpc>
                <a:spcPct val="130000"/>
              </a:lnSpc>
              <a:buSzPct val="123000"/>
              <a:buChar char="•"/>
              <a:defRPr sz="5000">
                <a:solidFill>
                  <a:srgbClr val="173D6D"/>
                </a:solidFill>
              </a:defRPr>
            </a:pPr>
            <a:endParaRPr sz="6600" dirty="0"/>
          </a:p>
        </p:txBody>
      </p:sp>
      <p:pic>
        <p:nvPicPr>
          <p:cNvPr id="175" name="starry-background_short.jpg" descr="starry-background_shor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275069140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2"/>
          <p:cNvSpPr txBox="1"/>
          <p:nvPr/>
        </p:nvSpPr>
        <p:spPr>
          <a:xfrm>
            <a:off x="5622392" y="4028883"/>
            <a:ext cx="12726097"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Picture 1" descr="A screenshot of a computer&#10;&#10;Description automatically generated">
            <a:extLst>
              <a:ext uri="{FF2B5EF4-FFF2-40B4-BE49-F238E27FC236}">
                <a16:creationId xmlns:a16="http://schemas.microsoft.com/office/drawing/2014/main" id="{FB4DB75A-6FFF-FC2C-445E-8FB353B997B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24421" y="589072"/>
            <a:ext cx="22830523" cy="10730896"/>
          </a:xfrm>
          <a:prstGeom prst="rect">
            <a:avLst/>
          </a:prstGeom>
        </p:spPr>
      </p:pic>
    </p:spTree>
    <p:extLst>
      <p:ext uri="{BB962C8B-B14F-4D97-AF65-F5344CB8AC3E}">
        <p14:creationId xmlns:p14="http://schemas.microsoft.com/office/powerpoint/2010/main" val="68195051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3890924" y="2477787"/>
            <a:ext cx="20493076"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lumMod val="95000"/>
                  </a:schemeClr>
                </a:solidFill>
                <a:effectLst>
                  <a:outerShdw blurRad="38100" dist="38100" dir="2700000" algn="tl">
                    <a:srgbClr val="000000">
                      <a:alpha val="43137"/>
                    </a:srgbClr>
                  </a:outerShdw>
                </a:effectLst>
              </a:rPr>
              <a:t> Tools</a:t>
            </a:r>
            <a:endParaRPr dirty="0">
              <a:solidFill>
                <a:schemeClr val="bg1">
                  <a:lumMod val="95000"/>
                </a:schemeClr>
              </a:solidFill>
              <a:effectLst>
                <a:outerShdw blurRad="38100" dist="38100" dir="2700000" algn="tl">
                  <a:srgbClr val="000000">
                    <a:alpha val="43137"/>
                  </a:srgbClr>
                </a:outerShdw>
              </a:effectLst>
            </a:endParaRPr>
          </a:p>
        </p:txBody>
      </p:sp>
      <p:sp>
        <p:nvSpPr>
          <p:cNvPr id="174" name="TextBox 2"/>
          <p:cNvSpPr txBox="1"/>
          <p:nvPr/>
        </p:nvSpPr>
        <p:spPr>
          <a:xfrm>
            <a:off x="3890924" y="4380749"/>
            <a:ext cx="12726097" cy="23088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l" defTabSz="914400">
              <a:lnSpc>
                <a:spcPct val="130000"/>
              </a:lnSpc>
              <a:buSzPct val="123000"/>
              <a:defRPr sz="5000">
                <a:solidFill>
                  <a:srgbClr val="173D6D"/>
                </a:solidFill>
              </a:defRPr>
            </a:pPr>
            <a:r>
              <a:rPr lang="en-US" sz="6600" b="1" dirty="0"/>
              <a:t>SAFERSYS</a:t>
            </a:r>
          </a:p>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28484738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2"/>
          <p:cNvSpPr txBox="1"/>
          <p:nvPr/>
        </p:nvSpPr>
        <p:spPr>
          <a:xfrm>
            <a:off x="5622392" y="4028883"/>
            <a:ext cx="12726097"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Picture 1" descr="A screenshot of a computer&#10;&#10;Description automatically generated">
            <a:extLst>
              <a:ext uri="{FF2B5EF4-FFF2-40B4-BE49-F238E27FC236}">
                <a16:creationId xmlns:a16="http://schemas.microsoft.com/office/drawing/2014/main" id="{D8282389-8972-E125-6DFF-9D2F0D2707B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582746" y="1042416"/>
            <a:ext cx="21253052" cy="10110252"/>
          </a:xfrm>
          <a:prstGeom prst="rect">
            <a:avLst/>
          </a:prstGeom>
        </p:spPr>
      </p:pic>
    </p:spTree>
    <p:extLst>
      <p:ext uri="{BB962C8B-B14F-4D97-AF65-F5344CB8AC3E}">
        <p14:creationId xmlns:p14="http://schemas.microsoft.com/office/powerpoint/2010/main" val="71021161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2592384"/>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 </a:t>
            </a:r>
            <a:r>
              <a:rPr lang="en-US" dirty="0">
                <a:solidFill>
                  <a:schemeClr val="bg1">
                    <a:lumMod val="95000"/>
                  </a:schemeClr>
                </a:solidFill>
                <a:effectLst>
                  <a:outerShdw blurRad="38100" dist="38100" dir="2700000" algn="tl">
                    <a:srgbClr val="000000">
                      <a:alpha val="43137"/>
                    </a:srgbClr>
                  </a:outerShdw>
                </a:effectLst>
              </a:rPr>
              <a:t>Tools</a:t>
            </a:r>
            <a:endParaRPr dirty="0">
              <a:solidFill>
                <a:schemeClr val="bg1">
                  <a:lumMod val="95000"/>
                </a:schemeClr>
              </a:solidFill>
              <a:effectLst>
                <a:outerShdw blurRad="38100" dist="38100" dir="2700000" algn="tl">
                  <a:srgbClr val="000000">
                    <a:alpha val="43137"/>
                  </a:srgbClr>
                </a:outerShdw>
              </a:effectLst>
            </a:endParaRPr>
          </a:p>
        </p:txBody>
      </p:sp>
      <p:sp>
        <p:nvSpPr>
          <p:cNvPr id="174" name="TextBox 2"/>
          <p:cNvSpPr txBox="1"/>
          <p:nvPr/>
        </p:nvSpPr>
        <p:spPr>
          <a:xfrm>
            <a:off x="2043462" y="4178758"/>
            <a:ext cx="21536974" cy="3568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sz="6000" b="1" dirty="0"/>
              <a:t>FMCSA – CSA (Compliance) Safety Measurement System</a:t>
            </a:r>
          </a:p>
          <a:p>
            <a:pPr marL="406400" indent="-457200" algn="l" defTabSz="914400">
              <a:lnSpc>
                <a:spcPct val="130000"/>
              </a:lnSpc>
              <a:buSzPct val="123000"/>
              <a:buChar char="•"/>
              <a:defRPr sz="5000">
                <a:solidFill>
                  <a:srgbClr val="173D6D"/>
                </a:solidFill>
              </a:defRPr>
            </a:pPr>
            <a:r>
              <a:rPr lang="en-US" sz="6000" dirty="0"/>
              <a:t>Also used for FMCSA Audit information</a:t>
            </a:r>
          </a:p>
          <a:p>
            <a:pPr marL="406400" indent="-406400" algn="l" defTabSz="914400">
              <a:lnSpc>
                <a:spcPct val="130000"/>
              </a:lnSpc>
              <a:buSzPct val="123000"/>
              <a:buChar char="•"/>
              <a:defRPr sz="5000">
                <a:solidFill>
                  <a:srgbClr val="173D6D"/>
                </a:solidFill>
              </a:defRPr>
            </a:pPr>
            <a:endParaRPr sz="6000"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6801716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Box 1"/>
          <p:cNvSpPr txBox="1"/>
          <p:nvPr/>
        </p:nvSpPr>
        <p:spPr>
          <a:xfrm>
            <a:off x="3116424" y="1937919"/>
            <a:ext cx="18250678" cy="4708977"/>
          </a:xfrm>
          <a:prstGeom prst="rect">
            <a:avLst/>
          </a:prstGeom>
          <a:ln w="38100">
            <a:solidFill>
              <a:schemeClr val="tx1"/>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10000" b="1">
                <a:solidFill>
                  <a:srgbClr val="B2322E"/>
                </a:solidFill>
              </a:defRPr>
            </a:pPr>
            <a:r>
              <a:rPr lang="en-US" sz="10000" b="1" dirty="0">
                <a:effectLst>
                  <a:outerShdw blurRad="38100" dist="38100" dir="2700000" algn="tl">
                    <a:srgbClr val="000000">
                      <a:alpha val="43137"/>
                    </a:srgbClr>
                  </a:outerShdw>
                </a:effectLst>
                <a:latin typeface="Calibri" panose="020F0502020204030204" pitchFamily="34" charset="0"/>
                <a:ea typeface="Aptos" panose="020B0004020202020204" pitchFamily="34" charset="0"/>
              </a:rPr>
              <a:t>Perfecting the Recipe for a Stronger Risk Management and Safety Plan</a:t>
            </a:r>
            <a:r>
              <a:rPr lang="en-US" sz="10000" dirty="0">
                <a:effectLst>
                  <a:outerShdw blurRad="38100" dist="38100" dir="2700000" algn="tl">
                    <a:srgbClr val="000000">
                      <a:alpha val="43137"/>
                    </a:srgbClr>
                  </a:outerShdw>
                </a:effectLst>
                <a:latin typeface="Calibri" panose="020F0502020204030204" pitchFamily="34" charset="0"/>
                <a:ea typeface="Aptos" panose="020B0004020202020204" pitchFamily="34" charset="0"/>
              </a:rPr>
              <a:t> </a:t>
            </a:r>
            <a:endParaRPr sz="10000" dirty="0">
              <a:effectLst>
                <a:outerShdw blurRad="38100" dist="38100" dir="2700000" algn="tl">
                  <a:srgbClr val="000000">
                    <a:alpha val="43137"/>
                  </a:srgbClr>
                </a:outerShdw>
              </a:effectLst>
            </a:endParaRPr>
          </a:p>
        </p:txBody>
      </p:sp>
      <p:sp>
        <p:nvSpPr>
          <p:cNvPr id="156" name="TextBox 2"/>
          <p:cNvSpPr txBox="1"/>
          <p:nvPr/>
        </p:nvSpPr>
        <p:spPr>
          <a:xfrm>
            <a:off x="1160601" y="7317838"/>
            <a:ext cx="22435941" cy="3939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6000" b="1" i="1">
                <a:solidFill>
                  <a:srgbClr val="173D6D"/>
                </a:solidFill>
              </a:defRPr>
            </a:pPr>
            <a:r>
              <a:rPr lang="en-US" sz="5000" dirty="0"/>
              <a:t>Speaker:</a:t>
            </a:r>
          </a:p>
          <a:p>
            <a:pPr defTabSz="914400">
              <a:defRPr sz="6000" b="1" i="1">
                <a:solidFill>
                  <a:srgbClr val="173D6D"/>
                </a:solidFill>
              </a:defRPr>
            </a:pPr>
            <a:r>
              <a:rPr lang="en-US" sz="5000" dirty="0"/>
              <a:t>Jeff Shanker of Black Tie Transportation and Bus Charters</a:t>
            </a:r>
          </a:p>
          <a:p>
            <a:pPr defTabSz="914400">
              <a:defRPr sz="6000" b="1" i="1">
                <a:solidFill>
                  <a:srgbClr val="173D6D"/>
                </a:solidFill>
              </a:defRPr>
            </a:pPr>
            <a:r>
              <a:rPr lang="en-US" sz="5000" dirty="0"/>
              <a:t>Chairman, Bus Industry Safety Council (American Bus Association)</a:t>
            </a:r>
          </a:p>
          <a:p>
            <a:pPr defTabSz="914400">
              <a:defRPr sz="6000" b="1" i="1">
                <a:solidFill>
                  <a:srgbClr val="173D6D"/>
                </a:solidFill>
              </a:defRPr>
            </a:pPr>
            <a:endParaRPr lang="en-US" sz="5000" dirty="0"/>
          </a:p>
          <a:p>
            <a:pPr defTabSz="914400">
              <a:defRPr sz="6000" b="1" i="1">
                <a:solidFill>
                  <a:srgbClr val="173D6D"/>
                </a:solidFill>
              </a:defRPr>
            </a:pPr>
            <a:r>
              <a:rPr lang="en-US" sz="5000" dirty="0"/>
              <a:t>Moderator: Sean Duval of Golden Limousine International</a:t>
            </a:r>
            <a:endParaRPr sz="5000" dirty="0"/>
          </a:p>
        </p:txBody>
      </p:sp>
      <p:pic>
        <p:nvPicPr>
          <p:cNvPr id="157"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58"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7309" y="12018522"/>
            <a:ext cx="7589302" cy="1382052"/>
          </a:xfrm>
          <a:prstGeom prst="rect">
            <a:avLst/>
          </a:prstGeom>
          <a:ln w="12700">
            <a:miter lim="400000"/>
          </a:ln>
        </p:spPr>
      </p:pic>
      <p:sp>
        <p:nvSpPr>
          <p:cNvPr id="159" name="Platinum Sponsors"/>
          <p:cNvSpPr txBox="1"/>
          <p:nvPr/>
        </p:nvSpPr>
        <p:spPr>
          <a:xfrm>
            <a:off x="17132901" y="12458945"/>
            <a:ext cx="475315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Coffee Sponsor</a:t>
            </a:r>
          </a:p>
        </p:txBody>
      </p:sp>
      <p:pic>
        <p:nvPicPr>
          <p:cNvPr id="160" name="Buffalo-Limo-Logo-17-logo-tag-BW.png" descr="Buffalo-Limo-Logo-17-logo-tag-BW.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1003583" y="11808870"/>
            <a:ext cx="2220885" cy="1801247"/>
          </a:xfrm>
          <a:prstGeom prst="rect">
            <a:avLst/>
          </a:prstGeom>
          <a:ln w="12700">
            <a:miter lim="400000"/>
          </a:ln>
        </p:spPr>
      </p:pic>
      <p:sp>
        <p:nvSpPr>
          <p:cNvPr id="161"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62" name="02 LA-Stacked_Logo-Dark1.png" descr="02 LA-Stacked_Logo-Dark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2"/>
          <p:cNvSpPr txBox="1"/>
          <p:nvPr/>
        </p:nvSpPr>
        <p:spPr>
          <a:xfrm>
            <a:off x="5622392" y="4028883"/>
            <a:ext cx="12726097"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Picture 1" descr="A screenshot of a computer&#10;&#10;Description automatically generated">
            <a:extLst>
              <a:ext uri="{FF2B5EF4-FFF2-40B4-BE49-F238E27FC236}">
                <a16:creationId xmlns:a16="http://schemas.microsoft.com/office/drawing/2014/main" id="{66A46DCB-B079-6F95-D016-9424C9392EC0}"/>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969264" y="409446"/>
            <a:ext cx="22191268" cy="10451494"/>
          </a:xfrm>
          <a:prstGeom prst="rect">
            <a:avLst/>
          </a:prstGeom>
        </p:spPr>
      </p:pic>
      <p:sp>
        <p:nvSpPr>
          <p:cNvPr id="3" name="TextBox 2">
            <a:extLst>
              <a:ext uri="{FF2B5EF4-FFF2-40B4-BE49-F238E27FC236}">
                <a16:creationId xmlns:a16="http://schemas.microsoft.com/office/drawing/2014/main" id="{979E3C98-64DA-3B81-93AD-331F6D6F47A9}"/>
              </a:ext>
            </a:extLst>
          </p:cNvPr>
          <p:cNvSpPr txBox="1"/>
          <p:nvPr/>
        </p:nvSpPr>
        <p:spPr>
          <a:xfrm>
            <a:off x="6492240" y="5370413"/>
            <a:ext cx="3255264" cy="1487587"/>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5E5E5E"/>
                </a:solidFill>
                <a:effectLst/>
                <a:uFillTx/>
                <a:latin typeface="+mn-lt"/>
                <a:ea typeface="+mn-ea"/>
                <a:cs typeface="+mn-cs"/>
                <a:sym typeface="Helvetica"/>
              </a:rPr>
              <a:t>Company Name</a:t>
            </a:r>
          </a:p>
          <a:p>
            <a:pPr marL="0" marR="0" indent="0" algn="l" defTabSz="2438337" rtl="0" fontAlgn="auto" latinLnBrk="0" hangingPunct="0">
              <a:lnSpc>
                <a:spcPct val="100000"/>
              </a:lnSpc>
              <a:spcBef>
                <a:spcPts val="0"/>
              </a:spcBef>
              <a:spcAft>
                <a:spcPts val="0"/>
              </a:spcAft>
              <a:buClrTx/>
              <a:buSzTx/>
              <a:buFontTx/>
              <a:buNone/>
              <a:tabLst/>
            </a:pPr>
            <a:r>
              <a:rPr lang="en-US" sz="1800" dirty="0"/>
              <a:t>DBA:</a:t>
            </a:r>
          </a:p>
          <a:p>
            <a:pPr marL="0" marR="0" indent="0" algn="l" defTabSz="2438337"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5E5E5E"/>
                </a:solidFill>
                <a:effectLst/>
                <a:uFillTx/>
                <a:latin typeface="+mn-lt"/>
                <a:ea typeface="+mn-ea"/>
                <a:cs typeface="+mn-cs"/>
                <a:sym typeface="Helvetica"/>
              </a:rPr>
              <a:t>USDOT #</a:t>
            </a:r>
          </a:p>
          <a:p>
            <a:pPr marL="0" marR="0" indent="0" algn="l" defTabSz="2438337" rtl="0" fontAlgn="auto" latinLnBrk="0" hangingPunct="0">
              <a:lnSpc>
                <a:spcPct val="100000"/>
              </a:lnSpc>
              <a:spcBef>
                <a:spcPts val="0"/>
              </a:spcBef>
              <a:spcAft>
                <a:spcPts val="0"/>
              </a:spcAft>
              <a:buClrTx/>
              <a:buSzTx/>
              <a:buFontTx/>
              <a:buNone/>
              <a:tabLst/>
            </a:pPr>
            <a:r>
              <a:rPr lang="en-US" sz="1800" dirty="0"/>
              <a:t>Address</a:t>
            </a:r>
          </a:p>
          <a:p>
            <a:pPr marL="0" marR="0" indent="0" algn="l" defTabSz="2438337"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5E5E5E"/>
                </a:solidFill>
                <a:effectLst/>
                <a:uFillTx/>
                <a:latin typeface="+mn-lt"/>
                <a:ea typeface="+mn-ea"/>
                <a:cs typeface="+mn-cs"/>
                <a:sym typeface="Helvetica"/>
              </a:rPr>
              <a:t>City State</a:t>
            </a:r>
          </a:p>
        </p:txBody>
      </p:sp>
    </p:spTree>
    <p:extLst>
      <p:ext uri="{BB962C8B-B14F-4D97-AF65-F5344CB8AC3E}">
        <p14:creationId xmlns:p14="http://schemas.microsoft.com/office/powerpoint/2010/main" val="179771237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4863708" y="934512"/>
            <a:ext cx="15760831" cy="1246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Case Study – Sales vs. Safety</a:t>
            </a:r>
            <a:endParaRPr dirty="0">
              <a:effectLst>
                <a:outerShdw blurRad="38100" dist="38100" dir="2700000" algn="tl">
                  <a:srgbClr val="000000">
                    <a:alpha val="43137"/>
                  </a:srgbClr>
                </a:outerShdw>
              </a:effectLst>
            </a:endParaRPr>
          </a:p>
        </p:txBody>
      </p:sp>
      <p:sp>
        <p:nvSpPr>
          <p:cNvPr id="174" name="TextBox 2"/>
          <p:cNvSpPr txBox="1"/>
          <p:nvPr/>
        </p:nvSpPr>
        <p:spPr>
          <a:xfrm>
            <a:off x="5622392" y="4028883"/>
            <a:ext cx="14243465"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Content Placeholder 3">
            <a:extLst>
              <a:ext uri="{FF2B5EF4-FFF2-40B4-BE49-F238E27FC236}">
                <a16:creationId xmlns:a16="http://schemas.microsoft.com/office/drawing/2014/main" id="{1E2C44B6-D9FB-427D-70C0-9FBF8CF2F2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24150" y="2392485"/>
            <a:ext cx="17907000" cy="8645846"/>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4" name="TextBox 3">
            <a:extLst>
              <a:ext uri="{FF2B5EF4-FFF2-40B4-BE49-F238E27FC236}">
                <a16:creationId xmlns:a16="http://schemas.microsoft.com/office/drawing/2014/main" id="{7D397F1F-5507-F714-9494-81D78AC6B8A4}"/>
              </a:ext>
            </a:extLst>
          </p:cNvPr>
          <p:cNvSpPr txBox="1"/>
          <p:nvPr/>
        </p:nvSpPr>
        <p:spPr>
          <a:xfrm>
            <a:off x="3752850" y="10268890"/>
            <a:ext cx="16113007" cy="7694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4400" b="1" dirty="0">
                <a:solidFill>
                  <a:schemeClr val="tx1">
                    <a:lumMod val="85000"/>
                    <a:lumOff val="15000"/>
                  </a:schemeClr>
                </a:solidFill>
              </a:rPr>
              <a:t>The battle begins, but wait… we’re on the same team</a:t>
            </a:r>
            <a:endParaRPr lang="en-US" sz="4400" dirty="0"/>
          </a:p>
        </p:txBody>
      </p:sp>
    </p:spTree>
    <p:extLst>
      <p:ext uri="{BB962C8B-B14F-4D97-AF65-F5344CB8AC3E}">
        <p14:creationId xmlns:p14="http://schemas.microsoft.com/office/powerpoint/2010/main" val="334626620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4105026" y="2553762"/>
            <a:ext cx="15760831" cy="1246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B2322E"/>
                </a:solidFill>
              </a:defRPr>
            </a:lvl1pPr>
          </a:lstStyle>
          <a:p>
            <a:r>
              <a:rPr lang="en-US" dirty="0"/>
              <a:t>Tools:</a:t>
            </a:r>
            <a:endParaRPr dirty="0"/>
          </a:p>
        </p:txBody>
      </p:sp>
      <p:pic>
        <p:nvPicPr>
          <p:cNvPr id="175" name="starry-background_short.jpg" descr="starry-background_shor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Content Placeholder 3">
            <a:extLst>
              <a:ext uri="{FF2B5EF4-FFF2-40B4-BE49-F238E27FC236}">
                <a16:creationId xmlns:a16="http://schemas.microsoft.com/office/drawing/2014/main" id="{8309DE47-8520-7645-BC1E-E1120549E57B}"/>
              </a:ext>
            </a:extLst>
          </p:cNvPr>
          <p:cNvPicPr>
            <a:picLocks noChangeAspect="1"/>
          </p:cNvPicPr>
          <p:nvPr/>
        </p:nvPicPr>
        <p:blipFill rotWithShape="1">
          <a:blip r:embed="rId6"/>
          <a:srcRect/>
          <a:stretch/>
        </p:blipFill>
        <p:spPr>
          <a:xfrm>
            <a:off x="0" y="0"/>
            <a:ext cx="24384000" cy="11754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174" name="TextBox 2"/>
          <p:cNvSpPr txBox="1"/>
          <p:nvPr/>
        </p:nvSpPr>
        <p:spPr>
          <a:xfrm>
            <a:off x="9038411" y="1153656"/>
            <a:ext cx="14243465" cy="10602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sz="5400" b="1" dirty="0">
                <a:solidFill>
                  <a:schemeClr val="accent6">
                    <a:lumMod val="75000"/>
                  </a:schemeClr>
                </a:solidFill>
                <a:effectLst>
                  <a:outerShdw blurRad="38100" dist="38100" dir="2700000" algn="tl">
                    <a:srgbClr val="000000">
                      <a:alpha val="43137"/>
                    </a:srgbClr>
                  </a:outerShdw>
                </a:effectLst>
              </a:rPr>
              <a:t>Salesperson</a:t>
            </a:r>
            <a:endParaRPr b="1"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895772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Content Placeholder 3">
            <a:extLst>
              <a:ext uri="{FF2B5EF4-FFF2-40B4-BE49-F238E27FC236}">
                <a16:creationId xmlns:a16="http://schemas.microsoft.com/office/drawing/2014/main" id="{8309DE47-8520-7645-BC1E-E1120549E57B}"/>
              </a:ext>
            </a:extLst>
          </p:cNvPr>
          <p:cNvPicPr>
            <a:picLocks noChangeAspect="1"/>
          </p:cNvPicPr>
          <p:nvPr/>
        </p:nvPicPr>
        <p:blipFill rotWithShape="1">
          <a:blip r:embed="rId5">
            <a:alphaModFix amt="26000"/>
          </a:blip>
          <a:srcRect/>
          <a:stretch/>
        </p:blipFill>
        <p:spPr>
          <a:xfrm>
            <a:off x="0" y="-25901"/>
            <a:ext cx="24384000" cy="11644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174" name="TextBox 2"/>
          <p:cNvSpPr txBox="1"/>
          <p:nvPr/>
        </p:nvSpPr>
        <p:spPr>
          <a:xfrm>
            <a:off x="9554312" y="9673512"/>
            <a:ext cx="14243465"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sp>
        <p:nvSpPr>
          <p:cNvPr id="4" name="Rectangle 1">
            <a:extLst>
              <a:ext uri="{FF2B5EF4-FFF2-40B4-BE49-F238E27FC236}">
                <a16:creationId xmlns:a16="http://schemas.microsoft.com/office/drawing/2014/main" id="{809D87F3-154D-1F0C-7F2C-DB05C8C59652}"/>
              </a:ext>
            </a:extLst>
          </p:cNvPr>
          <p:cNvSpPr txBox="1">
            <a:spLocks noChangeArrowheads="1"/>
          </p:cNvSpPr>
          <p:nvPr/>
        </p:nvSpPr>
        <p:spPr bwMode="auto">
          <a:xfrm>
            <a:off x="1123950" y="361950"/>
            <a:ext cx="22673827" cy="11149390"/>
          </a:xfrm>
          <a:prstGeom prst="rect">
            <a:avLst/>
          </a:prstGeom>
          <a:ln w="12700">
            <a:miter lim="400000"/>
          </a:ln>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182880" tIns="91440" rIns="182880" bIns="91440" numCol="1" spcCol="1098550" anchorCtr="0" compatLnSpc="1">
            <a:prstTxWarp prst="textNoShape">
              <a:avLst/>
            </a:prstTxWarp>
            <a:normAutofit fontScale="47500" lnSpcReduction="20000"/>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j-lt"/>
                <a:ea typeface="+mj-ea"/>
                <a:cs typeface="+mj-cs"/>
                <a:sym typeface="Helvetica Neue"/>
              </a:defRPr>
            </a:lvl1pPr>
            <a:lvl2pPr marL="1066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2pPr>
            <a:lvl3pPr marL="1676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3pPr>
            <a:lvl4pPr marL="2286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4pPr>
            <a:lvl5pPr marL="28956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indent="-457200" defTabSz="1828800" eaLnBrk="0" fontAlgn="base" hangingPunct="0">
              <a:spcBef>
                <a:spcPct val="0"/>
              </a:spcBef>
              <a:spcAft>
                <a:spcPts val="1200"/>
              </a:spcAft>
            </a:pPr>
            <a:endParaRPr lang="en-US" altLang="en-US" sz="4600" dirty="0">
              <a:solidFill>
                <a:srgbClr val="C00000"/>
              </a:solidFill>
              <a:latin typeface="proxima-nova"/>
            </a:endParaRPr>
          </a:p>
          <a:p>
            <a:pPr marL="571500" indent="-457200" defTabSz="1828800" eaLnBrk="0" fontAlgn="base" hangingPunct="0">
              <a:spcBef>
                <a:spcPct val="0"/>
              </a:spcBef>
              <a:spcAft>
                <a:spcPts val="1200"/>
              </a:spcAft>
              <a:buFont typeface="Arial" panose="020B0604020202020204" pitchFamily="34" charset="0"/>
              <a:buChar char="•"/>
            </a:pPr>
            <a:r>
              <a:rPr lang="en-US" altLang="en-US" sz="9300" dirty="0">
                <a:solidFill>
                  <a:srgbClr val="C00000"/>
                </a:solidFill>
                <a:latin typeface="proxima-nova"/>
              </a:rPr>
              <a:t> </a:t>
            </a:r>
            <a:r>
              <a:rPr lang="en-US" altLang="en-US" sz="9700" dirty="0">
                <a:solidFill>
                  <a:srgbClr val="C2262A"/>
                </a:solidFill>
                <a:latin typeface="proxima-nova"/>
              </a:rPr>
              <a:t>Present, promote and sell products/services using solid arguments to existing and prospective customers.</a:t>
            </a:r>
          </a:p>
          <a:p>
            <a:pPr marL="114300" indent="-457200" defTabSz="1828800" eaLnBrk="0" fontAlgn="base" hangingPunct="0">
              <a:lnSpc>
                <a:spcPct val="70000"/>
              </a:lnSpc>
              <a:spcBef>
                <a:spcPct val="0"/>
              </a:spcBef>
              <a:spcAft>
                <a:spcPts val="1200"/>
              </a:spcAft>
            </a:pPr>
            <a:endParaRPr lang="en-US" altLang="en-US" sz="9700" dirty="0">
              <a:solidFill>
                <a:srgbClr val="C2262A"/>
              </a:solidFill>
              <a:latin typeface="proxima-nova"/>
            </a:endParaRPr>
          </a:p>
          <a:p>
            <a:pPr marL="571500" indent="-457200" defTabSz="1828800" eaLnBrk="0" fontAlgn="base" hangingPunct="0">
              <a:spcBef>
                <a:spcPct val="0"/>
              </a:spcBef>
              <a:spcAft>
                <a:spcPts val="1200"/>
              </a:spcAft>
              <a:buFont typeface="Arial" panose="020B0604020202020204" pitchFamily="34" charset="0"/>
              <a:buChar char="•"/>
            </a:pPr>
            <a:r>
              <a:rPr lang="en-US" altLang="en-US" sz="9700" dirty="0">
                <a:solidFill>
                  <a:srgbClr val="C2262A"/>
                </a:solidFill>
                <a:latin typeface="proxima-nova"/>
              </a:rPr>
              <a:t> Perform cost-benefit and needs analysis of existing/potential customers to meet their needs.</a:t>
            </a:r>
          </a:p>
          <a:p>
            <a:pPr marL="571500" indent="-457200" defTabSz="1828800" eaLnBrk="0" fontAlgn="base" hangingPunct="0">
              <a:lnSpc>
                <a:spcPct val="70000"/>
              </a:lnSpc>
              <a:spcBef>
                <a:spcPct val="0"/>
              </a:spcBef>
              <a:spcAft>
                <a:spcPts val="1200"/>
              </a:spcAft>
              <a:buFont typeface="Arial" panose="020B0604020202020204" pitchFamily="34" charset="0"/>
              <a:buChar char="•"/>
            </a:pPr>
            <a:endParaRPr lang="en-US" altLang="en-US" sz="9700" dirty="0">
              <a:solidFill>
                <a:srgbClr val="C2262A"/>
              </a:solidFill>
              <a:latin typeface="proxima-nova"/>
            </a:endParaRPr>
          </a:p>
          <a:p>
            <a:pPr marL="571500" indent="-457200" defTabSz="1828800" eaLnBrk="0" fontAlgn="base" hangingPunct="0">
              <a:lnSpc>
                <a:spcPct val="70000"/>
              </a:lnSpc>
              <a:spcBef>
                <a:spcPct val="0"/>
              </a:spcBef>
              <a:spcAft>
                <a:spcPts val="1200"/>
              </a:spcAft>
              <a:buFont typeface="Arial" panose="020B0604020202020204" pitchFamily="34" charset="0"/>
              <a:buChar char="•"/>
            </a:pPr>
            <a:r>
              <a:rPr lang="en-US" altLang="en-US" sz="9700" dirty="0">
                <a:solidFill>
                  <a:srgbClr val="C2262A"/>
                </a:solidFill>
                <a:latin typeface="proxima-nova"/>
              </a:rPr>
              <a:t> Establish, develop, and maintain positive business and customer relationships.</a:t>
            </a:r>
          </a:p>
          <a:p>
            <a:pPr marL="571500" indent="-457200" defTabSz="1828800" eaLnBrk="0" fontAlgn="base" hangingPunct="0">
              <a:lnSpc>
                <a:spcPct val="70000"/>
              </a:lnSpc>
              <a:spcBef>
                <a:spcPct val="0"/>
              </a:spcBef>
              <a:spcAft>
                <a:spcPts val="1200"/>
              </a:spcAft>
              <a:buFont typeface="Arial" panose="020B0604020202020204" pitchFamily="34" charset="0"/>
              <a:buChar char="•"/>
            </a:pPr>
            <a:endParaRPr lang="en-US" altLang="en-US" sz="9700" dirty="0">
              <a:solidFill>
                <a:srgbClr val="C2262A"/>
              </a:solidFill>
              <a:latin typeface="proxima-nova"/>
            </a:endParaRPr>
          </a:p>
          <a:p>
            <a:pPr marL="571500" indent="-457200" defTabSz="1828800" eaLnBrk="0" fontAlgn="base" hangingPunct="0">
              <a:spcBef>
                <a:spcPct val="0"/>
              </a:spcBef>
              <a:spcAft>
                <a:spcPts val="1200"/>
              </a:spcAft>
              <a:buFont typeface="Arial" panose="020B0604020202020204" pitchFamily="34" charset="0"/>
              <a:buChar char="•"/>
              <a:tabLst>
                <a:tab pos="4572000" algn="l"/>
              </a:tabLst>
            </a:pPr>
            <a:r>
              <a:rPr lang="en-US" altLang="en-US" sz="9700" dirty="0">
                <a:solidFill>
                  <a:srgbClr val="C2262A"/>
                </a:solidFill>
                <a:latin typeface="proxima-nova"/>
              </a:rPr>
              <a:t> Expedite the resolution of customer problems and complaints to maximize satisfaction.</a:t>
            </a:r>
          </a:p>
          <a:p>
            <a:pPr marL="571500" indent="-457200" defTabSz="1828800" eaLnBrk="0" fontAlgn="base" hangingPunct="0">
              <a:lnSpc>
                <a:spcPct val="70000"/>
              </a:lnSpc>
              <a:spcBef>
                <a:spcPct val="0"/>
              </a:spcBef>
              <a:spcAft>
                <a:spcPts val="1200"/>
              </a:spcAft>
              <a:buFont typeface="Arial" panose="020B0604020202020204" pitchFamily="34" charset="0"/>
              <a:buChar char="•"/>
            </a:pPr>
            <a:endParaRPr lang="en-US" altLang="en-US" sz="9700" dirty="0">
              <a:solidFill>
                <a:srgbClr val="C2262A"/>
              </a:solidFill>
              <a:latin typeface="proxima-nova"/>
            </a:endParaRPr>
          </a:p>
          <a:p>
            <a:pPr marL="571500" indent="-457200" defTabSz="1828800" eaLnBrk="0" fontAlgn="base" hangingPunct="0">
              <a:lnSpc>
                <a:spcPct val="70000"/>
              </a:lnSpc>
              <a:spcBef>
                <a:spcPct val="0"/>
              </a:spcBef>
              <a:spcAft>
                <a:spcPts val="1200"/>
              </a:spcAft>
              <a:buFont typeface="Arial" panose="020B0604020202020204" pitchFamily="34" charset="0"/>
              <a:buChar char="•"/>
            </a:pPr>
            <a:r>
              <a:rPr lang="en-US" altLang="en-US" sz="9700" dirty="0">
                <a:solidFill>
                  <a:srgbClr val="C2262A"/>
                </a:solidFill>
                <a:latin typeface="proxima-nova"/>
              </a:rPr>
              <a:t> Coordinate sales effort with team members and other departments.</a:t>
            </a:r>
          </a:p>
          <a:p>
            <a:pPr marL="571500" indent="-457200" defTabSz="1828800" eaLnBrk="0" fontAlgn="base" hangingPunct="0">
              <a:lnSpc>
                <a:spcPct val="70000"/>
              </a:lnSpc>
              <a:spcBef>
                <a:spcPct val="0"/>
              </a:spcBef>
              <a:spcAft>
                <a:spcPts val="1200"/>
              </a:spcAft>
              <a:buFont typeface="Arial" panose="020B0604020202020204" pitchFamily="34" charset="0"/>
              <a:buChar char="•"/>
            </a:pPr>
            <a:endParaRPr lang="en-US" altLang="en-US" sz="9700" dirty="0">
              <a:solidFill>
                <a:srgbClr val="C2262A"/>
              </a:solidFill>
              <a:latin typeface="proxima-nova"/>
            </a:endParaRPr>
          </a:p>
          <a:p>
            <a:pPr marL="571500" indent="-457200" defTabSz="1828800" eaLnBrk="0" fontAlgn="base" hangingPunct="0">
              <a:lnSpc>
                <a:spcPct val="70000"/>
              </a:lnSpc>
              <a:spcBef>
                <a:spcPct val="0"/>
              </a:spcBef>
              <a:spcAft>
                <a:spcPts val="1200"/>
              </a:spcAft>
              <a:buFont typeface="Arial" panose="020B0604020202020204" pitchFamily="34" charset="0"/>
              <a:buChar char="•"/>
            </a:pPr>
            <a:r>
              <a:rPr lang="en-US" altLang="en-US" sz="9700" dirty="0">
                <a:solidFill>
                  <a:srgbClr val="C2262A"/>
                </a:solidFill>
                <a:latin typeface="proxima-nova"/>
              </a:rPr>
              <a:t> Analyze the territory/market’s potential, track sales and status reports.</a:t>
            </a:r>
          </a:p>
          <a:p>
            <a:pPr marL="571500" indent="-457200" defTabSz="1828800" eaLnBrk="0" fontAlgn="base" hangingPunct="0">
              <a:lnSpc>
                <a:spcPct val="70000"/>
              </a:lnSpc>
              <a:spcBef>
                <a:spcPct val="0"/>
              </a:spcBef>
              <a:spcAft>
                <a:spcPts val="1200"/>
              </a:spcAft>
              <a:buFont typeface="Arial" panose="020B0604020202020204" pitchFamily="34" charset="0"/>
              <a:buChar char="•"/>
            </a:pPr>
            <a:endParaRPr lang="en-US" altLang="en-US" sz="9700" dirty="0">
              <a:solidFill>
                <a:srgbClr val="C2262A"/>
              </a:solidFill>
              <a:latin typeface="proxima-nova"/>
            </a:endParaRPr>
          </a:p>
          <a:p>
            <a:pPr marL="571500" indent="-457200" defTabSz="1828800" eaLnBrk="0" fontAlgn="base" hangingPunct="0">
              <a:lnSpc>
                <a:spcPct val="70000"/>
              </a:lnSpc>
              <a:spcBef>
                <a:spcPct val="0"/>
              </a:spcBef>
              <a:spcAft>
                <a:spcPts val="1200"/>
              </a:spcAft>
              <a:buFont typeface="Arial" panose="020B0604020202020204" pitchFamily="34" charset="0"/>
              <a:buChar char="•"/>
            </a:pPr>
            <a:r>
              <a:rPr lang="en-US" altLang="en-US" sz="9700" dirty="0">
                <a:solidFill>
                  <a:srgbClr val="C2262A"/>
                </a:solidFill>
                <a:latin typeface="proxima-nova"/>
              </a:rPr>
              <a:t> Keep abreast of best practices.</a:t>
            </a:r>
          </a:p>
          <a:p>
            <a:pPr marL="571500" indent="-457200" defTabSz="1828800" eaLnBrk="0" fontAlgn="base" hangingPunct="0">
              <a:lnSpc>
                <a:spcPct val="70000"/>
              </a:lnSpc>
              <a:spcBef>
                <a:spcPct val="0"/>
              </a:spcBef>
              <a:spcAft>
                <a:spcPts val="1200"/>
              </a:spcAft>
              <a:buFont typeface="Arial" panose="020B0604020202020204" pitchFamily="34" charset="0"/>
              <a:buChar char="•"/>
            </a:pPr>
            <a:endParaRPr lang="en-US" altLang="en-US" sz="9300" dirty="0">
              <a:solidFill>
                <a:srgbClr val="C2262A"/>
              </a:solidFill>
              <a:latin typeface="proxima-nova"/>
            </a:endParaRPr>
          </a:p>
          <a:p>
            <a:pPr defTabSz="1828800" eaLnBrk="0" fontAlgn="base">
              <a:spcBef>
                <a:spcPct val="0"/>
              </a:spcBef>
              <a:spcAft>
                <a:spcPts val="1200"/>
              </a:spcAft>
            </a:pPr>
            <a:endParaRPr lang="en-US" altLang="en-US" sz="9300" dirty="0">
              <a:solidFill>
                <a:schemeClr val="accent4">
                  <a:lumMod val="75000"/>
                </a:schemeClr>
              </a:solidFill>
              <a:effectLst>
                <a:outerShdw blurRad="38100" dist="38100" dir="2700000" algn="tl">
                  <a:srgbClr val="000000">
                    <a:alpha val="43137"/>
                  </a:srgbClr>
                </a:outerShdw>
              </a:effectLst>
              <a:latin typeface="proxima-nova"/>
            </a:endParaRPr>
          </a:p>
          <a:p>
            <a:pPr defTabSz="1828800" eaLnBrk="0" fontAlgn="base">
              <a:spcBef>
                <a:spcPct val="0"/>
              </a:spcBef>
              <a:spcAft>
                <a:spcPts val="1200"/>
              </a:spcAft>
            </a:pPr>
            <a:r>
              <a:rPr lang="en-US" altLang="en-US" sz="9300" dirty="0">
                <a:solidFill>
                  <a:schemeClr val="accent4">
                    <a:lumMod val="75000"/>
                  </a:schemeClr>
                </a:solidFill>
                <a:effectLst>
                  <a:outerShdw blurRad="38100" dist="38100" dir="2700000" algn="tl">
                    <a:srgbClr val="000000">
                      <a:alpha val="43137"/>
                    </a:srgbClr>
                  </a:outerShdw>
                </a:effectLst>
                <a:latin typeface="proxima-nova"/>
              </a:rPr>
              <a:t>	Typical Compensation: “Hourly” and “Commissions”</a:t>
            </a:r>
            <a:endParaRPr lang="en-US" sz="9300" dirty="0">
              <a:solidFill>
                <a:schemeClr val="accent4">
                  <a:lumMod val="75000"/>
                </a:schemeClr>
              </a:solidFill>
            </a:endParaRPr>
          </a:p>
          <a:p>
            <a:pPr defTabSz="1828800" eaLnBrk="0" fontAlgn="base" hangingPunct="0">
              <a:spcBef>
                <a:spcPct val="0"/>
              </a:spcBef>
              <a:spcAft>
                <a:spcPts val="1200"/>
              </a:spcAft>
            </a:pPr>
            <a:endParaRPr lang="en-US" altLang="en-US" sz="4000" dirty="0">
              <a:solidFill>
                <a:srgbClr val="FFFFFF"/>
              </a:solidFill>
              <a:latin typeface="proxima-nova"/>
            </a:endParaRPr>
          </a:p>
          <a:p>
            <a:pPr defTabSz="1828800" eaLnBrk="0" fontAlgn="base" hangingPunct="0">
              <a:spcBef>
                <a:spcPct val="0"/>
              </a:spcBef>
              <a:spcAft>
                <a:spcPts val="1200"/>
              </a:spcAft>
            </a:pPr>
            <a:endParaRPr lang="en-US" altLang="en-US" sz="4600" dirty="0">
              <a:solidFill>
                <a:schemeClr val="accent4">
                  <a:lumMod val="75000"/>
                </a:schemeClr>
              </a:solidFill>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9091713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3" end="13"/>
                                            </p:txEl>
                                          </p:spTgt>
                                        </p:tgtEl>
                                        <p:attrNameLst>
                                          <p:attrName>style.visibility</p:attrName>
                                        </p:attrNameLst>
                                      </p:cBhvr>
                                      <p:to>
                                        <p:strVal val="visible"/>
                                      </p:to>
                                    </p:set>
                                    <p:anim calcmode="lin" valueType="num">
                                      <p:cBhvr additive="base">
                                        <p:cTn id="31"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4">
                                            <p:txEl>
                                              <p:pRg st="16" end="16"/>
                                            </p:txEl>
                                          </p:spTgt>
                                        </p:tgtEl>
                                        <p:attrNameLst>
                                          <p:attrName>style.visibility</p:attrName>
                                        </p:attrNameLst>
                                      </p:cBhvr>
                                      <p:to>
                                        <p:strVal val="visible"/>
                                      </p:to>
                                    </p:set>
                                    <p:animEffect transition="in" filter="wipe(down)">
                                      <p:cBhvr>
                                        <p:cTn id="37" dur="580">
                                          <p:stCondLst>
                                            <p:cond delay="0"/>
                                          </p:stCondLst>
                                        </p:cTn>
                                        <p:tgtEl>
                                          <p:spTgt spid="4">
                                            <p:txEl>
                                              <p:pRg st="16" end="16"/>
                                            </p:txEl>
                                          </p:spTgt>
                                        </p:tgtEl>
                                      </p:cBhvr>
                                    </p:animEffect>
                                    <p:anim calcmode="lin" valueType="num">
                                      <p:cBhvr>
                                        <p:cTn id="38" dur="1822" tmFilter="0,0; 0.14,0.36; 0.43,0.73; 0.71,0.91; 1.0,1.0">
                                          <p:stCondLst>
                                            <p:cond delay="0"/>
                                          </p:stCondLst>
                                        </p:cTn>
                                        <p:tgtEl>
                                          <p:spTgt spid="4">
                                            <p:txEl>
                                              <p:pRg st="16" end="16"/>
                                            </p:txEl>
                                          </p:spTgt>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4">
                                            <p:txEl>
                                              <p:pRg st="16" end="16"/>
                                            </p:txEl>
                                          </p:spTgt>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4">
                                            <p:txEl>
                                              <p:pRg st="16" end="16"/>
                                            </p:txEl>
                                          </p:spTgt>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4">
                                            <p:txEl>
                                              <p:pRg st="16" end="16"/>
                                            </p:txEl>
                                          </p:spTgt>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4">
                                            <p:txEl>
                                              <p:pRg st="16" end="16"/>
                                            </p:txEl>
                                          </p:spTgt>
                                        </p:tgtEl>
                                        <p:attrNameLst>
                                          <p:attrName>ppt_y</p:attrName>
                                        </p:attrNameLst>
                                      </p:cBhvr>
                                      <p:tavLst>
                                        <p:tav tm="0" fmla="#ppt_y-sin(pi*$)/81">
                                          <p:val>
                                            <p:fltVal val="0"/>
                                          </p:val>
                                        </p:tav>
                                        <p:tav tm="100000">
                                          <p:val>
                                            <p:fltVal val="1"/>
                                          </p:val>
                                        </p:tav>
                                      </p:tavLst>
                                    </p:anim>
                                    <p:animScale>
                                      <p:cBhvr>
                                        <p:cTn id="43" dur="26">
                                          <p:stCondLst>
                                            <p:cond delay="650"/>
                                          </p:stCondLst>
                                        </p:cTn>
                                        <p:tgtEl>
                                          <p:spTgt spid="4">
                                            <p:txEl>
                                              <p:pRg st="16" end="16"/>
                                            </p:txEl>
                                          </p:spTgt>
                                        </p:tgtEl>
                                      </p:cBhvr>
                                      <p:to x="100000" y="60000"/>
                                    </p:animScale>
                                    <p:animScale>
                                      <p:cBhvr>
                                        <p:cTn id="44" dur="166" decel="50000">
                                          <p:stCondLst>
                                            <p:cond delay="676"/>
                                          </p:stCondLst>
                                        </p:cTn>
                                        <p:tgtEl>
                                          <p:spTgt spid="4">
                                            <p:txEl>
                                              <p:pRg st="16" end="16"/>
                                            </p:txEl>
                                          </p:spTgt>
                                        </p:tgtEl>
                                      </p:cBhvr>
                                      <p:to x="100000" y="100000"/>
                                    </p:animScale>
                                    <p:animScale>
                                      <p:cBhvr>
                                        <p:cTn id="45" dur="26">
                                          <p:stCondLst>
                                            <p:cond delay="1312"/>
                                          </p:stCondLst>
                                        </p:cTn>
                                        <p:tgtEl>
                                          <p:spTgt spid="4">
                                            <p:txEl>
                                              <p:pRg st="16" end="16"/>
                                            </p:txEl>
                                          </p:spTgt>
                                        </p:tgtEl>
                                      </p:cBhvr>
                                      <p:to x="100000" y="80000"/>
                                    </p:animScale>
                                    <p:animScale>
                                      <p:cBhvr>
                                        <p:cTn id="46" dur="166" decel="50000">
                                          <p:stCondLst>
                                            <p:cond delay="1338"/>
                                          </p:stCondLst>
                                        </p:cTn>
                                        <p:tgtEl>
                                          <p:spTgt spid="4">
                                            <p:txEl>
                                              <p:pRg st="16" end="16"/>
                                            </p:txEl>
                                          </p:spTgt>
                                        </p:tgtEl>
                                      </p:cBhvr>
                                      <p:to x="100000" y="100000"/>
                                    </p:animScale>
                                    <p:animScale>
                                      <p:cBhvr>
                                        <p:cTn id="47" dur="26">
                                          <p:stCondLst>
                                            <p:cond delay="1642"/>
                                          </p:stCondLst>
                                        </p:cTn>
                                        <p:tgtEl>
                                          <p:spTgt spid="4">
                                            <p:txEl>
                                              <p:pRg st="16" end="16"/>
                                            </p:txEl>
                                          </p:spTgt>
                                        </p:tgtEl>
                                      </p:cBhvr>
                                      <p:to x="100000" y="90000"/>
                                    </p:animScale>
                                    <p:animScale>
                                      <p:cBhvr>
                                        <p:cTn id="48" dur="166" decel="50000">
                                          <p:stCondLst>
                                            <p:cond delay="1668"/>
                                          </p:stCondLst>
                                        </p:cTn>
                                        <p:tgtEl>
                                          <p:spTgt spid="4">
                                            <p:txEl>
                                              <p:pRg st="16" end="16"/>
                                            </p:txEl>
                                          </p:spTgt>
                                        </p:tgtEl>
                                      </p:cBhvr>
                                      <p:to x="100000" y="100000"/>
                                    </p:animScale>
                                    <p:animScale>
                                      <p:cBhvr>
                                        <p:cTn id="49" dur="26">
                                          <p:stCondLst>
                                            <p:cond delay="1808"/>
                                          </p:stCondLst>
                                        </p:cTn>
                                        <p:tgtEl>
                                          <p:spTgt spid="4">
                                            <p:txEl>
                                              <p:pRg st="16" end="16"/>
                                            </p:txEl>
                                          </p:spTgt>
                                        </p:tgtEl>
                                      </p:cBhvr>
                                      <p:to x="100000" y="95000"/>
                                    </p:animScale>
                                    <p:animScale>
                                      <p:cBhvr>
                                        <p:cTn id="50" dur="166" decel="50000">
                                          <p:stCondLst>
                                            <p:cond delay="1834"/>
                                          </p:stCondLst>
                                        </p:cTn>
                                        <p:tgtEl>
                                          <p:spTgt spid="4">
                                            <p:txEl>
                                              <p:pRg st="16" end="1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554265" y="4735781"/>
            <a:ext cx="6136254" cy="3785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sz="8000" kern="1200" dirty="0">
                <a:solidFill>
                  <a:srgbClr val="C00000"/>
                </a:solidFill>
                <a:effectLst>
                  <a:outerShdw blurRad="38100" dist="38100" dir="2700000" algn="tl">
                    <a:srgbClr val="000000">
                      <a:alpha val="43137"/>
                    </a:srgbClr>
                  </a:outerShdw>
                </a:effectLst>
                <a:latin typeface="+mj-lt"/>
                <a:ea typeface="+mj-ea"/>
                <a:cs typeface="+mj-cs"/>
              </a:rPr>
              <a:t>Safety/ Compliance Director</a:t>
            </a:r>
            <a:endParaRPr dirty="0">
              <a:solidFill>
                <a:srgbClr val="C00000"/>
              </a:solidFill>
              <a:effectLst>
                <a:outerShdw blurRad="38100" dist="38100" dir="2700000" algn="tl">
                  <a:srgbClr val="000000">
                    <a:alpha val="43137"/>
                  </a:srgbClr>
                </a:outerShdw>
              </a:effectLst>
            </a:endParaRPr>
          </a:p>
        </p:txBody>
      </p:sp>
      <p:sp>
        <p:nvSpPr>
          <p:cNvPr id="174" name="TextBox 2"/>
          <p:cNvSpPr txBox="1"/>
          <p:nvPr/>
        </p:nvSpPr>
        <p:spPr>
          <a:xfrm>
            <a:off x="5622392" y="4028883"/>
            <a:ext cx="14243465"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Content Placeholder 3">
            <a:extLst>
              <a:ext uri="{FF2B5EF4-FFF2-40B4-BE49-F238E27FC236}">
                <a16:creationId xmlns:a16="http://schemas.microsoft.com/office/drawing/2014/main" id="{2561B337-CBF1-7432-D050-B670BBA2CA2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72398" y="315426"/>
            <a:ext cx="11489292" cy="11137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395442426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2"/>
          <p:cNvSpPr txBox="1"/>
          <p:nvPr/>
        </p:nvSpPr>
        <p:spPr>
          <a:xfrm>
            <a:off x="5622392" y="4028883"/>
            <a:ext cx="14243465"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5" name="Picture 4">
            <a:extLst>
              <a:ext uri="{FF2B5EF4-FFF2-40B4-BE49-F238E27FC236}">
                <a16:creationId xmlns:a16="http://schemas.microsoft.com/office/drawing/2014/main" id="{B3E71C1C-8D39-E81F-3006-52217FF49002}"/>
              </a:ext>
            </a:extLst>
          </p:cNvPr>
          <p:cNvPicPr>
            <a:picLocks noChangeAspect="1"/>
          </p:cNvPicPr>
          <p:nvPr/>
        </p:nvPicPr>
        <p:blipFill rotWithShape="1">
          <a:blip r:embed="rId5" cstate="screen">
            <a:alphaModFix amt="17000"/>
            <a:extLst>
              <a:ext uri="{28A0092B-C50C-407E-A947-70E740481C1C}">
                <a14:useLocalDpi xmlns:a14="http://schemas.microsoft.com/office/drawing/2010/main"/>
              </a:ext>
            </a:extLst>
          </a:blip>
          <a:srcRect/>
          <a:stretch/>
        </p:blipFill>
        <p:spPr>
          <a:xfrm>
            <a:off x="4819782" y="250955"/>
            <a:ext cx="19564218" cy="11004875"/>
          </a:xfrm>
          <a:prstGeom prst="rect">
            <a:avLst/>
          </a:prstGeom>
        </p:spPr>
      </p:pic>
      <p:sp>
        <p:nvSpPr>
          <p:cNvPr id="6" name="Title 1">
            <a:extLst>
              <a:ext uri="{FF2B5EF4-FFF2-40B4-BE49-F238E27FC236}">
                <a16:creationId xmlns:a16="http://schemas.microsoft.com/office/drawing/2014/main" id="{B98D37B0-E12F-5266-4653-410141707649}"/>
              </a:ext>
            </a:extLst>
          </p:cNvPr>
          <p:cNvSpPr>
            <a:spLocks noGrp="1"/>
          </p:cNvSpPr>
          <p:nvPr>
            <p:ph type="title"/>
          </p:nvPr>
        </p:nvSpPr>
        <p:spPr>
          <a:xfrm>
            <a:off x="2396363" y="1457813"/>
            <a:ext cx="19584942" cy="4114074"/>
          </a:xfrm>
        </p:spPr>
        <p:txBody>
          <a:bodyPr>
            <a:normAutofit/>
          </a:bodyPr>
          <a:lstStyle/>
          <a:p>
            <a:r>
              <a:rPr lang="en-US" dirty="0">
                <a:solidFill>
                  <a:srgbClr val="FFFFFF"/>
                </a:solidFill>
              </a:rPr>
              <a:t>Responsibilities </a:t>
            </a:r>
          </a:p>
        </p:txBody>
      </p:sp>
      <p:sp>
        <p:nvSpPr>
          <p:cNvPr id="7" name="Content Placeholder 2">
            <a:extLst>
              <a:ext uri="{FF2B5EF4-FFF2-40B4-BE49-F238E27FC236}">
                <a16:creationId xmlns:a16="http://schemas.microsoft.com/office/drawing/2014/main" id="{A7EE3A41-ECD4-F078-D43A-8D097BE67445}"/>
              </a:ext>
            </a:extLst>
          </p:cNvPr>
          <p:cNvSpPr txBox="1">
            <a:spLocks/>
          </p:cNvSpPr>
          <p:nvPr/>
        </p:nvSpPr>
        <p:spPr>
          <a:xfrm>
            <a:off x="762656" y="1906085"/>
            <a:ext cx="23621344" cy="106929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numCol="1" spcCol="38100">
            <a:noAutofit/>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j-lt"/>
                <a:ea typeface="+mj-ea"/>
                <a:cs typeface="+mj-cs"/>
                <a:sym typeface="Helvetica Neue"/>
              </a:defRPr>
            </a:lvl1pPr>
            <a:lvl2pPr marL="1066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2pPr>
            <a:lvl3pPr marL="1676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3pPr>
            <a:lvl4pPr marL="2286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4pPr>
            <a:lvl5pPr marL="28956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indent="-457200" hangingPunct="1">
              <a:spcAft>
                <a:spcPts val="1800"/>
              </a:spcAft>
              <a:buFont typeface="Arial" panose="020B0604020202020204" pitchFamily="34" charset="0"/>
              <a:buChar char="•"/>
            </a:pPr>
            <a:r>
              <a:rPr lang="en-US" sz="5000" dirty="0">
                <a:solidFill>
                  <a:schemeClr val="tx1"/>
                </a:solidFill>
                <a:latin typeface="proxima-nova"/>
              </a:rPr>
              <a:t>Collaborates with management to develop, prepare, and implement safety policies/procedures.</a:t>
            </a:r>
          </a:p>
          <a:p>
            <a:pPr indent="-457200" hangingPunct="1">
              <a:spcAft>
                <a:spcPts val="1800"/>
              </a:spcAft>
              <a:buFont typeface="Arial" panose="020B0604020202020204" pitchFamily="34" charset="0"/>
              <a:buChar char="•"/>
            </a:pPr>
            <a:r>
              <a:rPr lang="en-US" sz="5000" dirty="0">
                <a:solidFill>
                  <a:schemeClr val="tx1"/>
                </a:solidFill>
                <a:latin typeface="proxima-nova"/>
              </a:rPr>
              <a:t>Ensures compliance with local, State, and Federal rules and regs (USDOT/FMCSA/OSHA, etc.).</a:t>
            </a:r>
          </a:p>
          <a:p>
            <a:pPr indent="-457200" hangingPunct="1">
              <a:spcAft>
                <a:spcPts val="1800"/>
              </a:spcAft>
              <a:buFont typeface="Arial" panose="020B0604020202020204" pitchFamily="34" charset="0"/>
              <a:buChar char="•"/>
            </a:pPr>
            <a:r>
              <a:rPr lang="en-US" sz="5000" dirty="0">
                <a:solidFill>
                  <a:schemeClr val="tx1"/>
                </a:solidFill>
                <a:latin typeface="proxima-nova"/>
              </a:rPr>
              <a:t>Provides technical and administrative support to the safety committee.</a:t>
            </a:r>
          </a:p>
          <a:p>
            <a:pPr indent="-457200" hangingPunct="1">
              <a:spcAft>
                <a:spcPts val="1800"/>
              </a:spcAft>
              <a:buFont typeface="Arial" panose="020B0604020202020204" pitchFamily="34" charset="0"/>
              <a:buChar char="•"/>
            </a:pPr>
            <a:r>
              <a:rPr lang="en-US" sz="5000" dirty="0">
                <a:solidFill>
                  <a:schemeClr val="tx1"/>
                </a:solidFill>
                <a:latin typeface="proxima-nova"/>
              </a:rPr>
              <a:t>Identifies opportunities to minimize workplace injuries and accidents.</a:t>
            </a:r>
          </a:p>
          <a:p>
            <a:pPr indent="-457200" hangingPunct="1">
              <a:spcAft>
                <a:spcPts val="1800"/>
              </a:spcAft>
              <a:buFont typeface="Arial" panose="020B0604020202020204" pitchFamily="34" charset="0"/>
              <a:buChar char="•"/>
            </a:pPr>
            <a:r>
              <a:rPr lang="en-US" sz="5000" dirty="0">
                <a:solidFill>
                  <a:schemeClr val="tx1"/>
                </a:solidFill>
                <a:latin typeface="proxima-nova"/>
              </a:rPr>
              <a:t>Conducts employee training on applicable safety standards.</a:t>
            </a:r>
          </a:p>
          <a:p>
            <a:pPr indent="-457200" hangingPunct="1">
              <a:spcAft>
                <a:spcPts val="1800"/>
              </a:spcAft>
              <a:buFont typeface="Arial" panose="020B0604020202020204" pitchFamily="34" charset="0"/>
              <a:buChar char="•"/>
            </a:pPr>
            <a:r>
              <a:rPr lang="en-US" sz="5000" dirty="0">
                <a:solidFill>
                  <a:schemeClr val="tx1"/>
                </a:solidFill>
                <a:latin typeface="proxima-nova"/>
              </a:rPr>
              <a:t>Conducts safety inspections/audits to assess compliance with safety regs.</a:t>
            </a:r>
          </a:p>
          <a:p>
            <a:pPr indent="-457200" hangingPunct="1">
              <a:spcAft>
                <a:spcPts val="1800"/>
              </a:spcAft>
              <a:buFont typeface="Arial" panose="020B0604020202020204" pitchFamily="34" charset="0"/>
              <a:buChar char="•"/>
            </a:pPr>
            <a:r>
              <a:rPr lang="en-US" sz="5000" dirty="0">
                <a:solidFill>
                  <a:schemeClr val="tx1"/>
                </a:solidFill>
                <a:latin typeface="proxima-nova"/>
              </a:rPr>
              <a:t>Reviews accident and incident reports.</a:t>
            </a:r>
            <a:endParaRPr lang="en-US" sz="5000" dirty="0">
              <a:solidFill>
                <a:srgbClr val="FFFFFF"/>
              </a:solidFill>
              <a:effectLst>
                <a:outerShdw blurRad="38100" dist="38100" dir="2700000" algn="tl">
                  <a:srgbClr val="000000">
                    <a:alpha val="43137"/>
                  </a:srgbClr>
                </a:outerShdw>
              </a:effectLst>
              <a:latin typeface="proxima-nova"/>
            </a:endParaRPr>
          </a:p>
          <a:p>
            <a:pPr hangingPunct="1">
              <a:lnSpc>
                <a:spcPct val="150000"/>
              </a:lnSpc>
            </a:pPr>
            <a:r>
              <a:rPr lang="en-US" sz="5200" dirty="0">
                <a:solidFill>
                  <a:schemeClr val="tx1"/>
                </a:solidFill>
                <a:effectLst>
                  <a:outerShdw blurRad="38100" dist="38100" dir="2700000" algn="tl">
                    <a:srgbClr val="000000">
                      <a:alpha val="43137"/>
                    </a:srgbClr>
                  </a:outerShdw>
                </a:effectLst>
                <a:latin typeface="proxima-nova"/>
              </a:rPr>
              <a:t>		</a:t>
            </a:r>
            <a:r>
              <a:rPr lang="en-US" sz="5000" dirty="0">
                <a:solidFill>
                  <a:schemeClr val="tx1"/>
                </a:solidFill>
                <a:effectLst>
                  <a:outerShdw blurRad="38100" dist="38100" dir="2700000" algn="tl">
                    <a:srgbClr val="000000">
                      <a:alpha val="43137"/>
                    </a:srgbClr>
                  </a:outerShdw>
                </a:effectLst>
                <a:highlight>
                  <a:srgbClr val="FFFF00"/>
                </a:highlight>
                <a:latin typeface="proxima-nova"/>
              </a:rPr>
              <a:t>Typical Compensation: Salary</a:t>
            </a:r>
          </a:p>
        </p:txBody>
      </p:sp>
      <p:sp>
        <p:nvSpPr>
          <p:cNvPr id="173" name="TextBox 1"/>
          <p:cNvSpPr txBox="1"/>
          <p:nvPr/>
        </p:nvSpPr>
        <p:spPr>
          <a:xfrm>
            <a:off x="581162" y="507583"/>
            <a:ext cx="238028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Safety Compliance</a:t>
            </a:r>
            <a:endParaRPr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48960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Effect transition="in" filter="wipe(down)">
                                      <p:cBhvr>
                                        <p:cTn id="35" dur="580">
                                          <p:stCondLst>
                                            <p:cond delay="0"/>
                                          </p:stCondLst>
                                        </p:cTn>
                                        <p:tgtEl>
                                          <p:spTgt spid="7">
                                            <p:txEl>
                                              <p:pRg st="7" end="7"/>
                                            </p:txEl>
                                          </p:spTgt>
                                        </p:tgtEl>
                                      </p:cBhvr>
                                    </p:animEffect>
                                    <p:anim calcmode="lin" valueType="num">
                                      <p:cBhvr>
                                        <p:cTn id="36" dur="1822" tmFilter="0,0; 0.14,0.36; 0.43,0.73; 0.71,0.91; 1.0,1.0">
                                          <p:stCondLst>
                                            <p:cond delay="0"/>
                                          </p:stCondLst>
                                        </p:cTn>
                                        <p:tgtEl>
                                          <p:spTgt spid="7">
                                            <p:txEl>
                                              <p:pRg st="7" end="7"/>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7">
                                            <p:txEl>
                                              <p:pRg st="7" end="7"/>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7">
                                            <p:txEl>
                                              <p:pRg st="7" end="7"/>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7">
                                            <p:txEl>
                                              <p:pRg st="7" end="7"/>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7">
                                            <p:txEl>
                                              <p:pRg st="7" end="7"/>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7">
                                            <p:txEl>
                                              <p:pRg st="7" end="7"/>
                                            </p:txEl>
                                          </p:spTgt>
                                        </p:tgtEl>
                                      </p:cBhvr>
                                      <p:to x="100000" y="60000"/>
                                    </p:animScale>
                                    <p:animScale>
                                      <p:cBhvr>
                                        <p:cTn id="42" dur="166" decel="50000">
                                          <p:stCondLst>
                                            <p:cond delay="676"/>
                                          </p:stCondLst>
                                        </p:cTn>
                                        <p:tgtEl>
                                          <p:spTgt spid="7">
                                            <p:txEl>
                                              <p:pRg st="7" end="7"/>
                                            </p:txEl>
                                          </p:spTgt>
                                        </p:tgtEl>
                                      </p:cBhvr>
                                      <p:to x="100000" y="100000"/>
                                    </p:animScale>
                                    <p:animScale>
                                      <p:cBhvr>
                                        <p:cTn id="43" dur="26">
                                          <p:stCondLst>
                                            <p:cond delay="1312"/>
                                          </p:stCondLst>
                                        </p:cTn>
                                        <p:tgtEl>
                                          <p:spTgt spid="7">
                                            <p:txEl>
                                              <p:pRg st="7" end="7"/>
                                            </p:txEl>
                                          </p:spTgt>
                                        </p:tgtEl>
                                      </p:cBhvr>
                                      <p:to x="100000" y="80000"/>
                                    </p:animScale>
                                    <p:animScale>
                                      <p:cBhvr>
                                        <p:cTn id="44" dur="166" decel="50000">
                                          <p:stCondLst>
                                            <p:cond delay="1338"/>
                                          </p:stCondLst>
                                        </p:cTn>
                                        <p:tgtEl>
                                          <p:spTgt spid="7">
                                            <p:txEl>
                                              <p:pRg st="7" end="7"/>
                                            </p:txEl>
                                          </p:spTgt>
                                        </p:tgtEl>
                                      </p:cBhvr>
                                      <p:to x="100000" y="100000"/>
                                    </p:animScale>
                                    <p:animScale>
                                      <p:cBhvr>
                                        <p:cTn id="45" dur="26">
                                          <p:stCondLst>
                                            <p:cond delay="1642"/>
                                          </p:stCondLst>
                                        </p:cTn>
                                        <p:tgtEl>
                                          <p:spTgt spid="7">
                                            <p:txEl>
                                              <p:pRg st="7" end="7"/>
                                            </p:txEl>
                                          </p:spTgt>
                                        </p:tgtEl>
                                      </p:cBhvr>
                                      <p:to x="100000" y="90000"/>
                                    </p:animScale>
                                    <p:animScale>
                                      <p:cBhvr>
                                        <p:cTn id="46" dur="166" decel="50000">
                                          <p:stCondLst>
                                            <p:cond delay="1668"/>
                                          </p:stCondLst>
                                        </p:cTn>
                                        <p:tgtEl>
                                          <p:spTgt spid="7">
                                            <p:txEl>
                                              <p:pRg st="7" end="7"/>
                                            </p:txEl>
                                          </p:spTgt>
                                        </p:tgtEl>
                                      </p:cBhvr>
                                      <p:to x="100000" y="100000"/>
                                    </p:animScale>
                                    <p:animScale>
                                      <p:cBhvr>
                                        <p:cTn id="47" dur="26">
                                          <p:stCondLst>
                                            <p:cond delay="1808"/>
                                          </p:stCondLst>
                                        </p:cTn>
                                        <p:tgtEl>
                                          <p:spTgt spid="7">
                                            <p:txEl>
                                              <p:pRg st="7" end="7"/>
                                            </p:txEl>
                                          </p:spTgt>
                                        </p:tgtEl>
                                      </p:cBhvr>
                                      <p:to x="100000" y="95000"/>
                                    </p:animScale>
                                    <p:animScale>
                                      <p:cBhvr>
                                        <p:cTn id="48" dur="166" decel="50000">
                                          <p:stCondLst>
                                            <p:cond delay="1834"/>
                                          </p:stCondLst>
                                        </p:cTn>
                                        <p:tgtEl>
                                          <p:spTgt spid="7">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2"/>
          <p:cNvSpPr txBox="1"/>
          <p:nvPr/>
        </p:nvSpPr>
        <p:spPr>
          <a:xfrm>
            <a:off x="5622392" y="4028883"/>
            <a:ext cx="14243465"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
        <p:nvSpPr>
          <p:cNvPr id="2" name="Title 1">
            <a:extLst>
              <a:ext uri="{FF2B5EF4-FFF2-40B4-BE49-F238E27FC236}">
                <a16:creationId xmlns:a16="http://schemas.microsoft.com/office/drawing/2014/main" id="{8748A1A0-05C1-A5A6-E87C-B63B97615E34}"/>
              </a:ext>
            </a:extLst>
          </p:cNvPr>
          <p:cNvSpPr>
            <a:spLocks noGrp="1"/>
          </p:cNvSpPr>
          <p:nvPr>
            <p:ph type="title"/>
          </p:nvPr>
        </p:nvSpPr>
        <p:spPr>
          <a:xfrm>
            <a:off x="2510120" y="10559022"/>
            <a:ext cx="19363764" cy="1479760"/>
          </a:xfrm>
        </p:spPr>
        <p:txBody>
          <a:bodyPr vert="horz" lIns="182880" tIns="91440" rIns="182880" bIns="91440" rtlCol="0" anchor="b">
            <a:normAutofit/>
          </a:bodyPr>
          <a:lstStyle/>
          <a:p>
            <a:pPr algn="ctr"/>
            <a:r>
              <a:rPr lang="en-US" sz="7200" dirty="0">
                <a:solidFill>
                  <a:schemeClr val="tx1">
                    <a:lumMod val="85000"/>
                    <a:lumOff val="15000"/>
                  </a:schemeClr>
                </a:solidFill>
              </a:rPr>
              <a:t>Here come the sales!</a:t>
            </a:r>
          </a:p>
        </p:txBody>
      </p:sp>
      <p:pic>
        <p:nvPicPr>
          <p:cNvPr id="3" name="Picture 2" descr="Sales is a Numbers Game - UCF Business Incubation Program - University of  Central Florida">
            <a:extLst>
              <a:ext uri="{FF2B5EF4-FFF2-40B4-BE49-F238E27FC236}">
                <a16:creationId xmlns:a16="http://schemas.microsoft.com/office/drawing/2014/main" id="{012AFCEA-1AD6-1C11-B7EC-EB087949FF2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1" y="21"/>
            <a:ext cx="24383958" cy="11773046"/>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82419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2382844"/>
            <a:ext cx="22340538" cy="1323435"/>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sz="8000" dirty="0">
                <a:solidFill>
                  <a:schemeClr val="bg1"/>
                </a:solidFill>
                <a:effectLst>
                  <a:outerShdw blurRad="38100" dist="38100" dir="2700000" algn="tl">
                    <a:srgbClr val="000000">
                      <a:alpha val="43137"/>
                    </a:srgbClr>
                  </a:outerShdw>
                </a:effectLst>
              </a:rPr>
              <a:t> Types of Sales</a:t>
            </a:r>
            <a:endParaRPr sz="8000"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5622392" y="4028883"/>
            <a:ext cx="14243465"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graphicFrame>
        <p:nvGraphicFramePr>
          <p:cNvPr id="2" name="Content Placeholder 2">
            <a:extLst>
              <a:ext uri="{FF2B5EF4-FFF2-40B4-BE49-F238E27FC236}">
                <a16:creationId xmlns:a16="http://schemas.microsoft.com/office/drawing/2014/main" id="{6342E3F7-11EE-DCE0-D0AD-7E980BAD554A}"/>
              </a:ext>
            </a:extLst>
          </p:cNvPr>
          <p:cNvGraphicFramePr>
            <a:graphicFrameLocks/>
          </p:cNvGraphicFramePr>
          <p:nvPr/>
        </p:nvGraphicFramePr>
        <p:xfrm>
          <a:off x="1288113" y="4225159"/>
          <a:ext cx="21855658" cy="83856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0046893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1723453"/>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Safety</a:t>
            </a:r>
            <a:endParaRPr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8449498" y="4516655"/>
            <a:ext cx="14243465" cy="3389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sz="6000" b="1" dirty="0"/>
              <a:t>What Challenges Can Be Identified with Various Types of Sales </a:t>
            </a:r>
          </a:p>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Graphic 1" descr="Warning">
            <a:extLst>
              <a:ext uri="{FF2B5EF4-FFF2-40B4-BE49-F238E27FC236}">
                <a16:creationId xmlns:a16="http://schemas.microsoft.com/office/drawing/2014/main" id="{29B3E21A-A953-D04D-F6AF-F75D59E873A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15915" y="3084601"/>
            <a:ext cx="8283520" cy="828352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27037741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1416153" y="1087381"/>
            <a:ext cx="22967847"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rPr>
              <a:t>Considerations</a:t>
            </a:r>
            <a:endParaRPr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1416153" y="3151059"/>
            <a:ext cx="6813448"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
        <p:nvSpPr>
          <p:cNvPr id="6" name="Text Placeholder 4">
            <a:extLst>
              <a:ext uri="{FF2B5EF4-FFF2-40B4-BE49-F238E27FC236}">
                <a16:creationId xmlns:a16="http://schemas.microsoft.com/office/drawing/2014/main" id="{309EFAFA-5F60-6527-9841-0F5830D044FB}"/>
              </a:ext>
            </a:extLst>
          </p:cNvPr>
          <p:cNvSpPr>
            <a:spLocks noGrp="1"/>
          </p:cNvSpPr>
          <p:nvPr>
            <p:ph type="body" idx="1"/>
          </p:nvPr>
        </p:nvSpPr>
        <p:spPr>
          <a:xfrm>
            <a:off x="1834195" y="3996185"/>
            <a:ext cx="10315574" cy="1647824"/>
          </a:xfrm>
        </p:spPr>
        <p:txBody>
          <a:bodyPr/>
          <a:lstStyle/>
          <a:p>
            <a:r>
              <a:rPr lang="en-US" dirty="0"/>
              <a:t>Safety Considerations</a:t>
            </a:r>
          </a:p>
        </p:txBody>
      </p:sp>
      <p:graphicFrame>
        <p:nvGraphicFramePr>
          <p:cNvPr id="7" name="Content Placeholder 5">
            <a:extLst>
              <a:ext uri="{FF2B5EF4-FFF2-40B4-BE49-F238E27FC236}">
                <a16:creationId xmlns:a16="http://schemas.microsoft.com/office/drawing/2014/main" id="{0BCD0D82-1133-8B21-084E-44F4800332D2}"/>
              </a:ext>
            </a:extLst>
          </p:cNvPr>
          <p:cNvGraphicFramePr>
            <a:graphicFrameLocks/>
          </p:cNvGraphicFramePr>
          <p:nvPr>
            <p:extLst>
              <p:ext uri="{D42A27DB-BD31-4B8C-83A1-F6EECF244321}">
                <p14:modId xmlns:p14="http://schemas.microsoft.com/office/powerpoint/2010/main" val="1567639436"/>
              </p:ext>
            </p:extLst>
          </p:nvPr>
        </p:nvGraphicFramePr>
        <p:xfrm>
          <a:off x="1666357" y="4029235"/>
          <a:ext cx="10315574" cy="65357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Rounded Corners 7">
            <a:extLst>
              <a:ext uri="{FF2B5EF4-FFF2-40B4-BE49-F238E27FC236}">
                <a16:creationId xmlns:a16="http://schemas.microsoft.com/office/drawing/2014/main" id="{A1FC0722-13AC-3044-4653-A969FE271325}"/>
              </a:ext>
            </a:extLst>
          </p:cNvPr>
          <p:cNvSpPr/>
          <p:nvPr/>
        </p:nvSpPr>
        <p:spPr>
          <a:xfrm>
            <a:off x="1182771" y="3381376"/>
            <a:ext cx="10936078" cy="8100503"/>
          </a:xfrm>
          <a:prstGeom prst="round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9" name="Text Placeholder 6">
            <a:extLst>
              <a:ext uri="{FF2B5EF4-FFF2-40B4-BE49-F238E27FC236}">
                <a16:creationId xmlns:a16="http://schemas.microsoft.com/office/drawing/2014/main" id="{0F3E50A2-C987-836F-FFD2-B5612952158D}"/>
              </a:ext>
            </a:extLst>
          </p:cNvPr>
          <p:cNvSpPr txBox="1">
            <a:spLocks/>
          </p:cNvSpPr>
          <p:nvPr/>
        </p:nvSpPr>
        <p:spPr>
          <a:xfrm>
            <a:off x="12864585" y="4031918"/>
            <a:ext cx="11540125" cy="923459"/>
          </a:xfrm>
          <a:prstGeom prst="rect">
            <a:avLst/>
          </a:prstGeom>
        </p:spPr>
        <p:txBody>
          <a:bodyPr/>
          <a:lst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indent="0" hangingPunct="1">
              <a:buNone/>
            </a:pPr>
            <a:r>
              <a:rPr lang="en-US" sz="3600" b="1" dirty="0">
                <a:latin typeface="Lato" panose="020F0502020204030203" pitchFamily="34" charset="0"/>
                <a:ea typeface="Lato" panose="020F0502020204030203" pitchFamily="34" charset="0"/>
                <a:cs typeface="Lato" panose="020F0502020204030203" pitchFamily="34" charset="0"/>
              </a:rPr>
              <a:t>Sales Considerations</a:t>
            </a:r>
          </a:p>
        </p:txBody>
      </p:sp>
      <p:sp>
        <p:nvSpPr>
          <p:cNvPr id="10" name="Rectangle: Rounded Corners 9">
            <a:extLst>
              <a:ext uri="{FF2B5EF4-FFF2-40B4-BE49-F238E27FC236}">
                <a16:creationId xmlns:a16="http://schemas.microsoft.com/office/drawing/2014/main" id="{0786786F-D3C4-3547-56D7-781768C5CE93}"/>
              </a:ext>
            </a:extLst>
          </p:cNvPr>
          <p:cNvSpPr/>
          <p:nvPr/>
        </p:nvSpPr>
        <p:spPr>
          <a:xfrm>
            <a:off x="13730948" y="5759295"/>
            <a:ext cx="3229753" cy="18422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4800"/>
          </a:p>
        </p:txBody>
      </p:sp>
      <p:grpSp>
        <p:nvGrpSpPr>
          <p:cNvPr id="11" name="Group 10">
            <a:extLst>
              <a:ext uri="{FF2B5EF4-FFF2-40B4-BE49-F238E27FC236}">
                <a16:creationId xmlns:a16="http://schemas.microsoft.com/office/drawing/2014/main" id="{D6D78079-1086-1EB0-12AB-43023AE32C83}"/>
              </a:ext>
            </a:extLst>
          </p:cNvPr>
          <p:cNvGrpSpPr/>
          <p:nvPr/>
        </p:nvGrpSpPr>
        <p:grpSpPr>
          <a:xfrm>
            <a:off x="14053310" y="6119497"/>
            <a:ext cx="3229753" cy="1842296"/>
            <a:chOff x="1934170" y="786760"/>
            <a:chExt cx="1450627" cy="921148"/>
          </a:xfrm>
        </p:grpSpPr>
        <p:sp>
          <p:nvSpPr>
            <p:cNvPr id="12" name="Rectangle: Rounded Corners 11">
              <a:extLst>
                <a:ext uri="{FF2B5EF4-FFF2-40B4-BE49-F238E27FC236}">
                  <a16:creationId xmlns:a16="http://schemas.microsoft.com/office/drawing/2014/main" id="{5E307243-4A95-CECA-9D9A-8CA3E10DD183}"/>
                </a:ext>
              </a:extLst>
            </p:cNvPr>
            <p:cNvSpPr/>
            <p:nvPr/>
          </p:nvSpPr>
          <p:spPr>
            <a:xfrm>
              <a:off x="1934170" y="786760"/>
              <a:ext cx="1450627" cy="92114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4800"/>
            </a:p>
          </p:txBody>
        </p:sp>
        <p:sp>
          <p:nvSpPr>
            <p:cNvPr id="13" name="Rectangle: Rounded Corners 5">
              <a:extLst>
                <a:ext uri="{FF2B5EF4-FFF2-40B4-BE49-F238E27FC236}">
                  <a16:creationId xmlns:a16="http://schemas.microsoft.com/office/drawing/2014/main" id="{D3252194-C195-858A-76E5-892CD6797943}"/>
                </a:ext>
              </a:extLst>
            </p:cNvPr>
            <p:cNvSpPr txBox="1"/>
            <p:nvPr/>
          </p:nvSpPr>
          <p:spPr>
            <a:xfrm>
              <a:off x="1961150" y="813740"/>
              <a:ext cx="1396667" cy="8671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182880" rIns="182880" bIns="182880" numCol="1" spcCol="1270" anchor="ctr" anchorCtr="0">
              <a:noAutofit/>
            </a:bodyPr>
            <a:lstStyle/>
            <a:p>
              <a:pPr defTabSz="2133600">
                <a:lnSpc>
                  <a:spcPct val="90000"/>
                </a:lnSpc>
                <a:spcBef>
                  <a:spcPct val="0"/>
                </a:spcBef>
                <a:spcAft>
                  <a:spcPct val="35000"/>
                </a:spcAft>
              </a:pPr>
              <a:r>
                <a:rPr lang="en-US" sz="4800" kern="1200" dirty="0"/>
                <a:t>Revenue</a:t>
              </a:r>
            </a:p>
          </p:txBody>
        </p:sp>
      </p:grpSp>
      <p:sp>
        <p:nvSpPr>
          <p:cNvPr id="14" name="Rectangle: Rounded Corners 13">
            <a:extLst>
              <a:ext uri="{FF2B5EF4-FFF2-40B4-BE49-F238E27FC236}">
                <a16:creationId xmlns:a16="http://schemas.microsoft.com/office/drawing/2014/main" id="{9EAB5610-5FBD-3379-F71D-E4D1CC63A97E}"/>
              </a:ext>
            </a:extLst>
          </p:cNvPr>
          <p:cNvSpPr/>
          <p:nvPr/>
        </p:nvSpPr>
        <p:spPr>
          <a:xfrm>
            <a:off x="18349752" y="5759295"/>
            <a:ext cx="3229753" cy="1842296"/>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4800"/>
          </a:p>
        </p:txBody>
      </p:sp>
      <p:grpSp>
        <p:nvGrpSpPr>
          <p:cNvPr id="15" name="Group 14">
            <a:extLst>
              <a:ext uri="{FF2B5EF4-FFF2-40B4-BE49-F238E27FC236}">
                <a16:creationId xmlns:a16="http://schemas.microsoft.com/office/drawing/2014/main" id="{064C7D97-6972-2CA0-5DBA-658F29965BD2}"/>
              </a:ext>
            </a:extLst>
          </p:cNvPr>
          <p:cNvGrpSpPr/>
          <p:nvPr/>
        </p:nvGrpSpPr>
        <p:grpSpPr>
          <a:xfrm>
            <a:off x="18672114" y="6065537"/>
            <a:ext cx="3229753" cy="1842296"/>
            <a:chOff x="1934170" y="786760"/>
            <a:chExt cx="1450627" cy="921148"/>
          </a:xfrm>
        </p:grpSpPr>
        <p:sp>
          <p:nvSpPr>
            <p:cNvPr id="16" name="Rectangle: Rounded Corners 15">
              <a:extLst>
                <a:ext uri="{FF2B5EF4-FFF2-40B4-BE49-F238E27FC236}">
                  <a16:creationId xmlns:a16="http://schemas.microsoft.com/office/drawing/2014/main" id="{582832DC-0D13-9DCE-61EE-A23A58A1CE25}"/>
                </a:ext>
              </a:extLst>
            </p:cNvPr>
            <p:cNvSpPr/>
            <p:nvPr/>
          </p:nvSpPr>
          <p:spPr>
            <a:xfrm>
              <a:off x="1934170" y="786760"/>
              <a:ext cx="1450627" cy="921148"/>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4800"/>
            </a:p>
          </p:txBody>
        </p:sp>
        <p:sp>
          <p:nvSpPr>
            <p:cNvPr id="17" name="Rectangle: Rounded Corners 5">
              <a:extLst>
                <a:ext uri="{FF2B5EF4-FFF2-40B4-BE49-F238E27FC236}">
                  <a16:creationId xmlns:a16="http://schemas.microsoft.com/office/drawing/2014/main" id="{CE61BEFC-50F3-CED7-11BE-4E29412D8D02}"/>
                </a:ext>
              </a:extLst>
            </p:cNvPr>
            <p:cNvSpPr txBox="1"/>
            <p:nvPr/>
          </p:nvSpPr>
          <p:spPr>
            <a:xfrm>
              <a:off x="1961150" y="813740"/>
              <a:ext cx="1396667" cy="8671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2880" tIns="182880" rIns="182880" bIns="182880" numCol="1" spcCol="1270" anchor="ctr" anchorCtr="0">
              <a:noAutofit/>
            </a:bodyPr>
            <a:lstStyle/>
            <a:p>
              <a:pPr defTabSz="2133600">
                <a:lnSpc>
                  <a:spcPct val="90000"/>
                </a:lnSpc>
                <a:spcBef>
                  <a:spcPct val="0"/>
                </a:spcBef>
                <a:spcAft>
                  <a:spcPct val="35000"/>
                </a:spcAft>
              </a:pPr>
              <a:r>
                <a:rPr lang="en-US" sz="4800" kern="1200" dirty="0"/>
                <a:t>What Else?</a:t>
              </a:r>
            </a:p>
          </p:txBody>
        </p:sp>
      </p:grpSp>
      <p:sp>
        <p:nvSpPr>
          <p:cNvPr id="18" name="Rectangle: Rounded Corners 17">
            <a:extLst>
              <a:ext uri="{FF2B5EF4-FFF2-40B4-BE49-F238E27FC236}">
                <a16:creationId xmlns:a16="http://schemas.microsoft.com/office/drawing/2014/main" id="{8AECBE85-65E5-B204-5D16-550B547BF78A}"/>
              </a:ext>
            </a:extLst>
          </p:cNvPr>
          <p:cNvSpPr/>
          <p:nvPr/>
        </p:nvSpPr>
        <p:spPr>
          <a:xfrm>
            <a:off x="12344399" y="3635566"/>
            <a:ext cx="10623448" cy="6718108"/>
          </a:xfrm>
          <a:prstGeom prst="round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Tree>
    <p:extLst>
      <p:ext uri="{BB962C8B-B14F-4D97-AF65-F5344CB8AC3E}">
        <p14:creationId xmlns:p14="http://schemas.microsoft.com/office/powerpoint/2010/main" val="141381815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starry-background_short1.jpg" descr="starry-background_short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2533" y="-24458"/>
            <a:ext cx="24469067" cy="13764915"/>
          </a:xfrm>
          <a:prstGeom prst="rect">
            <a:avLst/>
          </a:prstGeom>
          <a:ln w="12700">
            <a:miter lim="400000"/>
          </a:ln>
        </p:spPr>
      </p:pic>
      <p:sp>
        <p:nvSpPr>
          <p:cNvPr id="165" name="TextBox 1"/>
          <p:cNvSpPr txBox="1"/>
          <p:nvPr/>
        </p:nvSpPr>
        <p:spPr>
          <a:xfrm>
            <a:off x="4311586" y="1679749"/>
            <a:ext cx="15760829" cy="3139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10000" b="1">
                <a:solidFill>
                  <a:srgbClr val="B2322E"/>
                </a:solidFill>
              </a:defRPr>
            </a:lvl1pPr>
          </a:lstStyle>
          <a:p>
            <a:r>
              <a:rPr dirty="0">
                <a:effectLst>
                  <a:outerShdw blurRad="38100" dist="38100" dir="2700000" algn="tl">
                    <a:srgbClr val="000000">
                      <a:alpha val="43137"/>
                    </a:srgbClr>
                  </a:outerShdw>
                </a:effectLst>
              </a:rPr>
              <a:t>Welcome &amp; Thank You to Our Sponsors</a:t>
            </a:r>
          </a:p>
        </p:txBody>
      </p:sp>
      <p:sp>
        <p:nvSpPr>
          <p:cNvPr id="166" name="Gold Sponsors"/>
          <p:cNvSpPr txBox="1"/>
          <p:nvPr/>
        </p:nvSpPr>
        <p:spPr>
          <a:xfrm>
            <a:off x="4061097" y="5476519"/>
            <a:ext cx="7128955"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000" b="1" i="1">
                <a:solidFill>
                  <a:srgbClr val="173D6D"/>
                </a:solidFill>
                <a:latin typeface="Lato-Black"/>
                <a:ea typeface="Lato-Black"/>
                <a:cs typeface="Lato-Black"/>
                <a:sym typeface="Lato-Black"/>
              </a:defRPr>
            </a:lvl1pPr>
          </a:lstStyle>
          <a:p>
            <a:r>
              <a:t>AV Sponsor</a:t>
            </a:r>
          </a:p>
        </p:txBody>
      </p:sp>
      <p:pic>
        <p:nvPicPr>
          <p:cNvPr id="167" name="LimoAnywhere-stacked-Logo-Dark1.jpg" descr="LimoAnywhere-stacked-Logo-Dark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31649" y="7239996"/>
            <a:ext cx="5387893" cy="3579956"/>
          </a:xfrm>
          <a:prstGeom prst="rect">
            <a:avLst/>
          </a:prstGeom>
          <a:ln w="12700">
            <a:miter lim="400000"/>
          </a:ln>
        </p:spPr>
      </p:pic>
      <p:pic>
        <p:nvPicPr>
          <p:cNvPr id="168" name="red-strips.png" descr="red-strips.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4897490" y="6677697"/>
            <a:ext cx="9485319" cy="7076762"/>
          </a:xfrm>
          <a:prstGeom prst="rect">
            <a:avLst/>
          </a:prstGeom>
          <a:ln w="12700">
            <a:miter lim="400000"/>
          </a:ln>
        </p:spPr>
      </p:pic>
      <p:pic>
        <p:nvPicPr>
          <p:cNvPr id="169" name="red-strips.png" descr="red-strips.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32738" y="6677697"/>
            <a:ext cx="9485319" cy="7076762"/>
          </a:xfrm>
          <a:prstGeom prst="rect">
            <a:avLst/>
          </a:prstGeom>
          <a:ln w="12700">
            <a:miter lim="400000"/>
          </a:ln>
        </p:spPr>
      </p:pic>
      <p:sp>
        <p:nvSpPr>
          <p:cNvPr id="170" name="Gold Sponsors"/>
          <p:cNvSpPr txBox="1"/>
          <p:nvPr/>
        </p:nvSpPr>
        <p:spPr>
          <a:xfrm>
            <a:off x="13193949" y="5476519"/>
            <a:ext cx="7128955"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000" b="1" i="1">
                <a:solidFill>
                  <a:srgbClr val="173D6D"/>
                </a:solidFill>
                <a:latin typeface="Lato-Black"/>
                <a:ea typeface="Lato-Black"/>
                <a:cs typeface="Lato-Black"/>
                <a:sym typeface="Lato-Black"/>
              </a:defRPr>
            </a:lvl1pPr>
          </a:lstStyle>
          <a:p>
            <a:r>
              <a:t>Coffee Sponsors</a:t>
            </a:r>
          </a:p>
        </p:txBody>
      </p:sp>
      <p:pic>
        <p:nvPicPr>
          <p:cNvPr id="171" name="Buffalo-Limo-Logo-17-logo-tag-BW.png" descr="Buffalo-Limo-Logo-17-logo-tag-BW.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4064502" y="6845051"/>
            <a:ext cx="5387892" cy="4369846"/>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1414345"/>
            <a:ext cx="22340538" cy="1323435"/>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sz="8000" b="1" dirty="0">
                <a:solidFill>
                  <a:schemeClr val="bg1"/>
                </a:solidFill>
                <a:effectLst>
                  <a:outerShdw blurRad="38100" dist="38100" dir="2700000" algn="tl">
                    <a:srgbClr val="000000">
                      <a:alpha val="43137"/>
                    </a:srgbClr>
                  </a:outerShdw>
                </a:effectLst>
              </a:rPr>
              <a:t> Most Common Challenges</a:t>
            </a:r>
            <a:endParaRPr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2043462" y="2488983"/>
            <a:ext cx="21117070" cy="85847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endParaRPr lang="en-US" sz="4000" b="1" dirty="0"/>
          </a:p>
          <a:p>
            <a:pPr lvl="1" algn="l"/>
            <a:r>
              <a:rPr lang="en-US" sz="5400" dirty="0"/>
              <a:t>Hours of Service</a:t>
            </a:r>
          </a:p>
          <a:p>
            <a:pPr lvl="2" algn="l"/>
            <a:r>
              <a:rPr lang="en-US" sz="5400" dirty="0"/>
              <a:t>On Duty Time 395.2</a:t>
            </a:r>
          </a:p>
          <a:p>
            <a:pPr lvl="3" algn="l"/>
            <a:endParaRPr lang="en-US" sz="4000" dirty="0"/>
          </a:p>
          <a:p>
            <a:pPr lvl="3" algn="l"/>
            <a:r>
              <a:rPr lang="en-US" sz="4000" dirty="0"/>
              <a:t>On-duty time means all time from the time a driver begins work or is required to be in readiness for work until the time the driver is relieved from work and all responsibilities for performing work. </a:t>
            </a:r>
          </a:p>
          <a:p>
            <a:pPr lvl="3" algn="l"/>
            <a:endParaRPr lang="en-US" sz="4000" dirty="0"/>
          </a:p>
          <a:p>
            <a:pPr lvl="3" algn="l"/>
            <a:endParaRPr lang="en-US" sz="4000" dirty="0"/>
          </a:p>
          <a:p>
            <a:pPr lvl="3" algn="l"/>
            <a:r>
              <a:rPr lang="en-US" sz="4000" dirty="0"/>
              <a:t>Performing other compensated work for a person who is not a motor carrier is also on-duty time. The complete deﬁnition of on-duty time can be found in § 395.2.</a:t>
            </a:r>
          </a:p>
          <a:p>
            <a:pPr algn="l" defTabSz="914400">
              <a:lnSpc>
                <a:spcPct val="130000"/>
              </a:lnSpc>
              <a:buSzPct val="123000"/>
              <a:defRPr sz="5000">
                <a:solidFill>
                  <a:srgbClr val="173D6D"/>
                </a:solidFill>
              </a:defRPr>
            </a:pPr>
            <a:endParaRPr lang="en-US" sz="7200"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322388971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1814862" y="774454"/>
            <a:ext cx="225691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Off-Duty Time</a:t>
            </a:r>
            <a:endParaRPr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1319562" y="2496427"/>
            <a:ext cx="22702488" cy="9678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571500" indent="-571500" algn="l">
              <a:spcAft>
                <a:spcPts val="1800"/>
              </a:spcAft>
              <a:buFont typeface="Wingdings" panose="05000000000000000000" pitchFamily="2" charset="2"/>
              <a:buChar char="ü"/>
            </a:pPr>
            <a:r>
              <a:rPr lang="en-US" sz="4600" b="0" dirty="0">
                <a:solidFill>
                  <a:srgbClr val="0070C0"/>
                </a:solidFill>
              </a:rPr>
              <a:t>“Off-duty time” is not speciﬁcally deﬁned in the regulations. In effect, it is any time that is not “driving time,” “on-duty time,” or “sleeper berth” as deﬁned in § 395.2. </a:t>
            </a:r>
          </a:p>
          <a:p>
            <a:pPr marL="571500" indent="-571500" algn="l">
              <a:spcAft>
                <a:spcPts val="1800"/>
              </a:spcAft>
              <a:buFont typeface="Wingdings" panose="05000000000000000000" pitchFamily="2" charset="2"/>
              <a:buChar char="ü"/>
            </a:pPr>
            <a:r>
              <a:rPr lang="en-US" sz="4600" dirty="0">
                <a:solidFill>
                  <a:srgbClr val="0070C0"/>
                </a:solidFill>
              </a:rPr>
              <a:t>During a trip, the driver must be relieved of all duty and responsibility for the care and custody of the bus or passenger-carrying CMV, its accessories, and any passengers, baggage, and freight that it may be transporting. </a:t>
            </a:r>
          </a:p>
          <a:p>
            <a:pPr marL="571500" indent="-571500" algn="l">
              <a:spcAft>
                <a:spcPts val="1800"/>
              </a:spcAft>
              <a:buFont typeface="Wingdings" panose="05000000000000000000" pitchFamily="2" charset="2"/>
              <a:buChar char="ü"/>
            </a:pPr>
            <a:r>
              <a:rPr lang="en-US" sz="4600" dirty="0">
                <a:solidFill>
                  <a:srgbClr val="0070C0"/>
                </a:solidFill>
              </a:rPr>
              <a:t>During a trip, the driver must be at liberty to pursue activities of his/her own choosing and to leave the premises where the bus or passenger-carrying CMV is parked.</a:t>
            </a:r>
          </a:p>
          <a:p>
            <a:pPr marL="571500" indent="-571500" algn="l">
              <a:spcAft>
                <a:spcPts val="1800"/>
              </a:spcAft>
              <a:buFont typeface="Wingdings" panose="05000000000000000000" pitchFamily="2" charset="2"/>
              <a:buChar char="ü"/>
            </a:pPr>
            <a:r>
              <a:rPr lang="en-US" sz="4600" dirty="0">
                <a:solidFill>
                  <a:srgbClr val="0070C0"/>
                </a:solidFill>
              </a:rPr>
              <a:t>The driver must not be performing any work in the capacity, employ, or service of a motor carrier. </a:t>
            </a:r>
          </a:p>
          <a:p>
            <a:pPr marL="571500" indent="-571500" algn="l">
              <a:spcAft>
                <a:spcPts val="1800"/>
              </a:spcAft>
              <a:buFont typeface="Wingdings" panose="05000000000000000000" pitchFamily="2" charset="2"/>
              <a:buChar char="ü"/>
            </a:pPr>
            <a:r>
              <a:rPr lang="en-US" sz="4600" dirty="0">
                <a:solidFill>
                  <a:srgbClr val="0070C0"/>
                </a:solidFill>
              </a:rPr>
              <a:t>The driver must not be performing any compensated work for a person or company that is not a motor carrier. </a:t>
            </a:r>
          </a:p>
          <a:p>
            <a:pPr algn="l" defTabSz="914400">
              <a:lnSpc>
                <a:spcPct val="130000"/>
              </a:lnSpc>
              <a:buSzPct val="123000"/>
              <a:defRPr sz="5000">
                <a:solidFill>
                  <a:srgbClr val="173D6D"/>
                </a:solidFill>
              </a:defRPr>
            </a:pPr>
            <a:endParaRPr sz="3600" dirty="0">
              <a:solidFill>
                <a:srgbClr val="0070C0"/>
              </a:solidFill>
            </a:endParaRPr>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96388696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 from top of a car speeding along a bridge">
            <a:extLst>
              <a:ext uri="{FF2B5EF4-FFF2-40B4-BE49-F238E27FC236}">
                <a16:creationId xmlns:a16="http://schemas.microsoft.com/office/drawing/2014/main" id="{7E82C6F2-B2C1-062B-DEEB-3FE48B6861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 y="0"/>
            <a:ext cx="24383960" cy="1371598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173" name="TextBox 1"/>
          <p:cNvSpPr txBox="1"/>
          <p:nvPr/>
        </p:nvSpPr>
        <p:spPr>
          <a:xfrm>
            <a:off x="2806578" y="774454"/>
            <a:ext cx="15760831" cy="1477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B2322E"/>
                </a:solidFill>
              </a:defRPr>
            </a:lvl1pPr>
          </a:lstStyle>
          <a:p>
            <a:pPr algn="l" hangingPunct="1"/>
            <a:r>
              <a:rPr lang="en-US" sz="9000" dirty="0">
                <a:effectLst>
                  <a:outerShdw blurRad="38100" dist="38100" dir="2700000" algn="tl">
                    <a:srgbClr val="000000">
                      <a:alpha val="43137"/>
                    </a:srgbClr>
                  </a:outerShdw>
                </a:effectLst>
              </a:rPr>
              <a:t>Payroll</a:t>
            </a:r>
          </a:p>
        </p:txBody>
      </p:sp>
      <p:sp>
        <p:nvSpPr>
          <p:cNvPr id="174" name="TextBox 2"/>
          <p:cNvSpPr txBox="1"/>
          <p:nvPr/>
        </p:nvSpPr>
        <p:spPr>
          <a:xfrm>
            <a:off x="11476654" y="7346060"/>
            <a:ext cx="11943184" cy="36815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hangingPunct="1"/>
            <a:endParaRPr lang="en-US" sz="4000" dirty="0"/>
          </a:p>
          <a:p>
            <a:pPr lvl="1" algn="l" hangingPunct="1"/>
            <a:r>
              <a:rPr lang="en-US" sz="4500" dirty="0"/>
              <a:t>Over the Road (</a:t>
            </a:r>
            <a:r>
              <a:rPr lang="en-US" sz="4500" dirty="0">
                <a:highlight>
                  <a:srgbClr val="FFFF00"/>
                </a:highlight>
              </a:rPr>
              <a:t>Interstate</a:t>
            </a:r>
            <a:r>
              <a:rPr lang="en-US" sz="4500" dirty="0"/>
              <a:t>) – Overtime Exempt</a:t>
            </a:r>
          </a:p>
          <a:p>
            <a:pPr lvl="1" algn="l" hangingPunct="1"/>
            <a:endParaRPr lang="en-US" sz="4500" dirty="0"/>
          </a:p>
          <a:p>
            <a:pPr lvl="1" algn="l" hangingPunct="1"/>
            <a:r>
              <a:rPr lang="en-US" sz="4500" dirty="0"/>
              <a:t>Intrastate – Not Exempt – Must Pay Overtime</a:t>
            </a:r>
          </a:p>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01349253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nterior of empty bus">
            <a:extLst>
              <a:ext uri="{FF2B5EF4-FFF2-40B4-BE49-F238E27FC236}">
                <a16:creationId xmlns:a16="http://schemas.microsoft.com/office/drawing/2014/main" id="{CC6B8F18-5A25-72C9-6B44-AD1AB54C03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0" y="0"/>
            <a:ext cx="12233098" cy="1371598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525B328-3B18-FF4A-1163-DBDBC1EFD503}"/>
              </a:ext>
            </a:extLst>
          </p:cNvPr>
          <p:cNvSpPr txBox="1">
            <a:spLocks/>
          </p:cNvSpPr>
          <p:nvPr/>
        </p:nvSpPr>
        <p:spPr>
          <a:xfrm>
            <a:off x="12758550" y="2077091"/>
            <a:ext cx="10956370" cy="101243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numCol="1" spcCol="38100">
            <a:normAutofit/>
          </a:bodyPr>
          <a:lstStyle>
            <a:lvl1pPr marL="0" marR="0" indent="0" algn="l" defTabSz="825500" rtl="0" latinLnBrk="0">
              <a:lnSpc>
                <a:spcPct val="100000"/>
              </a:lnSpc>
              <a:spcBef>
                <a:spcPts val="0"/>
              </a:spcBef>
              <a:spcAft>
                <a:spcPts val="0"/>
              </a:spcAft>
              <a:buClrTx/>
              <a:buSzTx/>
              <a:buFontTx/>
              <a:buNone/>
              <a:tabLst/>
              <a:defRPr sz="3600" b="1" i="0" u="none" strike="noStrike" cap="none" spc="0" baseline="0">
                <a:solidFill>
                  <a:srgbClr val="000000"/>
                </a:solidFill>
                <a:uFillTx/>
                <a:latin typeface="+mj-lt"/>
                <a:ea typeface="+mj-ea"/>
                <a:cs typeface="+mj-cs"/>
                <a:sym typeface="Helvetica Neue"/>
              </a:defRPr>
            </a:lvl1pPr>
            <a:lvl2pPr marL="10668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2pPr>
            <a:lvl3pPr marL="16764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3pPr>
            <a:lvl4pPr marL="22860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4pPr>
            <a:lvl5pPr marL="2895600" marR="0" indent="-457200" algn="l" defTabSz="825500" rtl="0" latinLnBrk="0">
              <a:lnSpc>
                <a:spcPct val="100000"/>
              </a:lnSpc>
              <a:spcBef>
                <a:spcPts val="0"/>
              </a:spcBef>
              <a:spcAft>
                <a:spcPts val="0"/>
              </a:spcAft>
              <a:buClrTx/>
              <a:buSzPct val="123000"/>
              <a:buFontTx/>
              <a:buChar char="•"/>
              <a:tabLst/>
              <a:defRPr sz="3600" b="1"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hangingPunct="1"/>
            <a:r>
              <a:rPr lang="en-US" sz="4000" dirty="0"/>
              <a:t>5-Day Shuttle, Monday to Friday, </a:t>
            </a:r>
            <a:r>
              <a:rPr lang="en-US" sz="4000" i="1" dirty="0"/>
              <a:t>Small Bus </a:t>
            </a:r>
            <a:r>
              <a:rPr lang="en-US" sz="4000" dirty="0"/>
              <a:t>(Minibus)</a:t>
            </a:r>
          </a:p>
          <a:p>
            <a:pPr lvl="1" hangingPunct="1"/>
            <a:r>
              <a:rPr lang="en-US" dirty="0"/>
              <a:t>Shuttle starts 06:30</a:t>
            </a:r>
          </a:p>
          <a:p>
            <a:pPr lvl="1" hangingPunct="1"/>
            <a:r>
              <a:rPr lang="en-US" dirty="0"/>
              <a:t>Shuttle ends 21:00</a:t>
            </a:r>
          </a:p>
          <a:p>
            <a:pPr lvl="1" hangingPunct="1"/>
            <a:r>
              <a:rPr lang="en-US" dirty="0"/>
              <a:t>Total Hours </a:t>
            </a:r>
            <a:r>
              <a:rPr lang="en-US" i="1" dirty="0"/>
              <a:t>14.5 per day</a:t>
            </a:r>
          </a:p>
          <a:p>
            <a:pPr lvl="1" hangingPunct="1"/>
            <a:endParaRPr lang="en-US" i="1" dirty="0"/>
          </a:p>
          <a:p>
            <a:pPr lvl="1" hangingPunct="1"/>
            <a:r>
              <a:rPr lang="en-US" i="1" dirty="0"/>
              <a:t>From a safety perspective – is this within the 15-hour rule?</a:t>
            </a:r>
          </a:p>
          <a:p>
            <a:pPr lvl="2" hangingPunct="1"/>
            <a:r>
              <a:rPr lang="en-US" i="1" dirty="0"/>
              <a:t>150 air miles</a:t>
            </a:r>
          </a:p>
          <a:p>
            <a:pPr lvl="2" hangingPunct="1"/>
            <a:r>
              <a:rPr lang="en-US" i="1" dirty="0"/>
              <a:t>Pre-Trip / Post Trip</a:t>
            </a:r>
          </a:p>
          <a:p>
            <a:pPr lvl="2" hangingPunct="1"/>
            <a:r>
              <a:rPr lang="en-US" i="1" dirty="0"/>
              <a:t>Travel time to and from the “site” – 15 miles each way, at least 45 minutes</a:t>
            </a:r>
          </a:p>
          <a:p>
            <a:pPr lvl="2" hangingPunct="1"/>
            <a:endParaRPr lang="en-US" i="1" dirty="0"/>
          </a:p>
          <a:p>
            <a:pPr lvl="2" hangingPunct="1"/>
            <a:r>
              <a:rPr lang="en-US" i="1" dirty="0"/>
              <a:t>How many drivers do you need for a week?</a:t>
            </a:r>
          </a:p>
          <a:p>
            <a:pPr lvl="2" hangingPunct="1"/>
            <a:r>
              <a:rPr lang="en-US" i="1" dirty="0"/>
              <a:t>Could the “run” be “split”?</a:t>
            </a:r>
          </a:p>
        </p:txBody>
      </p:sp>
      <p:sp>
        <p:nvSpPr>
          <p:cNvPr id="173" name="TextBox 1"/>
          <p:cNvSpPr txBox="1"/>
          <p:nvPr/>
        </p:nvSpPr>
        <p:spPr>
          <a:xfrm>
            <a:off x="12447037" y="558994"/>
            <a:ext cx="11936963"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The Local Shuttle…</a:t>
            </a:r>
            <a:endParaRPr dirty="0">
              <a:solidFill>
                <a:schemeClr val="bg1"/>
              </a:solidFill>
              <a:effectLst>
                <a:outerShdw blurRad="38100" dist="38100" dir="2700000" algn="tl">
                  <a:srgbClr val="000000">
                    <a:alpha val="43137"/>
                  </a:srgbClr>
                </a:outerShdw>
              </a:effectLst>
            </a:endParaRPr>
          </a:p>
        </p:txBody>
      </p:sp>
      <p:pic>
        <p:nvPicPr>
          <p:cNvPr id="175" name="starry-background_short.jpg" descr="starry-background_short.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29846986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713326"/>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Overtime or Not Overtime?</a:t>
            </a:r>
            <a:endParaRPr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2043461" y="2439217"/>
            <a:ext cx="21285929" cy="9755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a:r>
              <a:rPr lang="en-US" sz="4000" dirty="0">
                <a:solidFill>
                  <a:schemeClr val="tx1"/>
                </a:solidFill>
                <a:latin typeface="Source Sans Pro Web"/>
              </a:rPr>
              <a:t>Section 13(b)(1) of the FLSA provides an overtime exemption for employees who are within the authority of the Secretary of Transportation to establish qualifications and maximum hours of service pursuant to Section 204 of the Motor Carrier Act of 1935, except those employees covered by the small vehicle exception described below.</a:t>
            </a:r>
          </a:p>
          <a:p>
            <a:pPr algn="l"/>
            <a:endParaRPr lang="en-US" sz="4000" dirty="0">
              <a:solidFill>
                <a:schemeClr val="tx1"/>
              </a:solidFill>
              <a:latin typeface="Source Sans Pro Web"/>
            </a:endParaRPr>
          </a:p>
          <a:p>
            <a:pPr algn="l"/>
            <a:r>
              <a:rPr lang="en-US" sz="4000" dirty="0">
                <a:solidFill>
                  <a:schemeClr val="tx1"/>
                </a:solidFill>
                <a:latin typeface="Source Sans Pro Web"/>
              </a:rPr>
              <a:t>Thus, the 13(b)(1) overtime exemption applies to employees who are:</a:t>
            </a:r>
          </a:p>
          <a:p>
            <a:pPr algn="l">
              <a:spcAft>
                <a:spcPts val="2400"/>
              </a:spcAft>
              <a:buFont typeface="+mj-lt"/>
              <a:buAutoNum type="arabicPeriod"/>
            </a:pPr>
            <a:r>
              <a:rPr lang="en-US" sz="4000" dirty="0">
                <a:solidFill>
                  <a:schemeClr val="tx1"/>
                </a:solidFill>
                <a:latin typeface="Source Sans Pro Web"/>
              </a:rPr>
              <a:t> Employed by a motor carrier or motor private carrier, as defined in 49 U.S.C. Section 13102 (see </a:t>
            </a:r>
            <a:r>
              <a:rPr lang="en-US" sz="4000" b="1" dirty="0">
                <a:solidFill>
                  <a:schemeClr val="tx1"/>
                </a:solidFill>
                <a:latin typeface="Source Sans Pro Web"/>
              </a:rPr>
              <a:t>Employer</a:t>
            </a:r>
            <a:r>
              <a:rPr lang="en-US" sz="4000" dirty="0">
                <a:solidFill>
                  <a:schemeClr val="tx1"/>
                </a:solidFill>
                <a:latin typeface="Source Sans Pro Web"/>
              </a:rPr>
              <a:t> below);</a:t>
            </a:r>
          </a:p>
          <a:p>
            <a:pPr algn="l">
              <a:spcAft>
                <a:spcPts val="2400"/>
              </a:spcAft>
              <a:buFont typeface="+mj-lt"/>
              <a:buAutoNum type="arabicPeriod"/>
            </a:pPr>
            <a:r>
              <a:rPr lang="en-US" sz="4000" dirty="0">
                <a:solidFill>
                  <a:schemeClr val="tx1"/>
                </a:solidFill>
                <a:latin typeface="Source Sans Pro Web"/>
              </a:rPr>
              <a:t> Drivers, driver’s helpers, loaders, or mechanics whose duties affect the safety of operation of motor vehicles in transportation on public highways in </a:t>
            </a:r>
            <a:r>
              <a:rPr lang="en-US" sz="4000" b="1" i="0" dirty="0">
                <a:solidFill>
                  <a:schemeClr val="tx1"/>
                </a:solidFill>
                <a:effectLst>
                  <a:outerShdw blurRad="38100" dist="38100" dir="2700000" algn="tl">
                    <a:srgbClr val="000000">
                      <a:alpha val="43137"/>
                    </a:srgbClr>
                  </a:outerShdw>
                </a:effectLst>
                <a:highlight>
                  <a:srgbClr val="FFFF00"/>
                </a:highlight>
                <a:latin typeface="Source Sans Pro Web"/>
              </a:rPr>
              <a:t>interstate</a:t>
            </a:r>
            <a:r>
              <a:rPr lang="en-US" sz="4000" dirty="0">
                <a:solidFill>
                  <a:schemeClr val="tx1"/>
                </a:solidFill>
                <a:latin typeface="Source Sans Pro Web"/>
              </a:rPr>
              <a:t> or foreign commerce (see </a:t>
            </a:r>
            <a:r>
              <a:rPr lang="en-US" sz="4000" b="1" dirty="0">
                <a:solidFill>
                  <a:schemeClr val="tx1"/>
                </a:solidFill>
                <a:latin typeface="Source Sans Pro Web"/>
              </a:rPr>
              <a:t>Employee Duties</a:t>
            </a:r>
            <a:r>
              <a:rPr lang="en-US" sz="4000" dirty="0">
                <a:solidFill>
                  <a:schemeClr val="tx1"/>
                </a:solidFill>
                <a:latin typeface="Source Sans Pro Web"/>
              </a:rPr>
              <a:t> below); and</a:t>
            </a:r>
          </a:p>
          <a:p>
            <a:pPr algn="l">
              <a:spcAft>
                <a:spcPts val="2400"/>
              </a:spcAft>
              <a:buFont typeface="+mj-lt"/>
              <a:buAutoNum type="arabicPeriod"/>
            </a:pPr>
            <a:r>
              <a:rPr lang="en-US" sz="4000" dirty="0">
                <a:solidFill>
                  <a:schemeClr val="tx1"/>
                </a:solidFill>
                <a:latin typeface="Source Sans Pro Web"/>
              </a:rPr>
              <a:t> Not covered by the small vehicle exception (see </a:t>
            </a:r>
            <a:r>
              <a:rPr lang="en-US" sz="4000" b="1" dirty="0">
                <a:solidFill>
                  <a:schemeClr val="tx1"/>
                </a:solidFill>
                <a:latin typeface="Source Sans Pro Web"/>
              </a:rPr>
              <a:t>Small Vehicle Exception</a:t>
            </a:r>
            <a:r>
              <a:rPr lang="en-US" sz="4000" dirty="0">
                <a:solidFill>
                  <a:schemeClr val="tx1"/>
                </a:solidFill>
                <a:latin typeface="Source Sans Pro Web"/>
              </a:rPr>
              <a:t> below).</a:t>
            </a:r>
          </a:p>
          <a:p>
            <a:pPr algn="l"/>
            <a:endParaRPr lang="en-US" sz="3200" dirty="0">
              <a:solidFill>
                <a:schemeClr val="tx1"/>
              </a:solidFill>
            </a:endParaRPr>
          </a:p>
          <a:p>
            <a:pPr marL="406400" indent="-406400" algn="l" defTabSz="914400">
              <a:lnSpc>
                <a:spcPct val="130000"/>
              </a:lnSpc>
              <a:buSzPct val="123000"/>
              <a:buChar char="•"/>
              <a:defRPr sz="5000">
                <a:solidFill>
                  <a:srgbClr val="173D6D"/>
                </a:solidFill>
              </a:defRPr>
            </a:pPr>
            <a:endParaRPr sz="4800" dirty="0">
              <a:solidFill>
                <a:schemeClr val="tx1"/>
              </a:solidFill>
            </a:endParaRPr>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21571875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1103453"/>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 </a:t>
            </a:r>
            <a:r>
              <a:rPr lang="en-US" dirty="0">
                <a:solidFill>
                  <a:schemeClr val="bg1"/>
                </a:solidFill>
                <a:effectLst>
                  <a:outerShdw blurRad="38100" dist="38100" dir="2700000" algn="tl">
                    <a:srgbClr val="000000">
                      <a:alpha val="43137"/>
                    </a:srgbClr>
                  </a:outerShdw>
                </a:effectLst>
              </a:rPr>
              <a:t>The Over the Road Shuttle…</a:t>
            </a:r>
          </a:p>
        </p:txBody>
      </p:sp>
      <p:sp>
        <p:nvSpPr>
          <p:cNvPr id="174" name="TextBox 2"/>
          <p:cNvSpPr txBox="1"/>
          <p:nvPr/>
        </p:nvSpPr>
        <p:spPr>
          <a:xfrm>
            <a:off x="2043462" y="2508711"/>
            <a:ext cx="22221748" cy="10098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sz="4000" b="1" dirty="0">
                <a:solidFill>
                  <a:srgbClr val="002060"/>
                </a:solidFill>
              </a:rPr>
              <a:t>5-Day Shuttle, Monday to Friday, Large Bus</a:t>
            </a:r>
          </a:p>
          <a:p>
            <a:endParaRPr lang="en-US" sz="3600" dirty="0">
              <a:solidFill>
                <a:srgbClr val="002060"/>
              </a:solidFill>
            </a:endParaRPr>
          </a:p>
          <a:p>
            <a:pPr algn="l"/>
            <a:r>
              <a:rPr lang="en-US" sz="3600" dirty="0">
                <a:solidFill>
                  <a:srgbClr val="002060"/>
                </a:solidFill>
              </a:rPr>
              <a:t>Richmond, VA to Wilmington, DE (223 miles each way)</a:t>
            </a:r>
          </a:p>
          <a:p>
            <a:pPr lvl="1" algn="l"/>
            <a:r>
              <a:rPr lang="en-US" sz="3600" dirty="0">
                <a:solidFill>
                  <a:srgbClr val="002060"/>
                </a:solidFill>
              </a:rPr>
              <a:t>Shuttle starts 06:30 arrives in Wilmington, DE 11:00</a:t>
            </a:r>
          </a:p>
          <a:p>
            <a:pPr lvl="1" algn="l"/>
            <a:r>
              <a:rPr lang="en-US" sz="3600" dirty="0">
                <a:solidFill>
                  <a:srgbClr val="002060"/>
                </a:solidFill>
              </a:rPr>
              <a:t>Departs Wilmington at 11:30 </a:t>
            </a:r>
          </a:p>
          <a:p>
            <a:pPr lvl="1" algn="l"/>
            <a:r>
              <a:rPr lang="en-US" sz="3600" dirty="0">
                <a:solidFill>
                  <a:srgbClr val="002060"/>
                </a:solidFill>
              </a:rPr>
              <a:t>Total Hours </a:t>
            </a:r>
            <a:r>
              <a:rPr lang="en-US" sz="3600" i="1" dirty="0">
                <a:solidFill>
                  <a:srgbClr val="002060"/>
                </a:solidFill>
              </a:rPr>
              <a:t>14.5 per day</a:t>
            </a:r>
          </a:p>
          <a:p>
            <a:pPr lvl="1" algn="l"/>
            <a:endParaRPr lang="en-US" sz="3600" i="1" dirty="0">
              <a:solidFill>
                <a:srgbClr val="002060"/>
              </a:solidFill>
            </a:endParaRPr>
          </a:p>
          <a:p>
            <a:pPr lvl="1" algn="l"/>
            <a:r>
              <a:rPr lang="en-US" sz="3600" i="1" dirty="0">
                <a:solidFill>
                  <a:srgbClr val="002060"/>
                </a:solidFill>
              </a:rPr>
              <a:t>From a safety perspective – is this within the 15-hour rule?</a:t>
            </a:r>
          </a:p>
          <a:p>
            <a:pPr lvl="2" algn="l"/>
            <a:r>
              <a:rPr lang="en-US" sz="3600" i="1" dirty="0">
                <a:solidFill>
                  <a:srgbClr val="002060"/>
                </a:solidFill>
              </a:rPr>
              <a:t>150 air miles</a:t>
            </a:r>
          </a:p>
          <a:p>
            <a:pPr lvl="2" algn="l"/>
            <a:r>
              <a:rPr lang="en-US" sz="3600" i="1" dirty="0">
                <a:solidFill>
                  <a:srgbClr val="002060"/>
                </a:solidFill>
              </a:rPr>
              <a:t>Pre-Trip / Post Trip</a:t>
            </a:r>
          </a:p>
          <a:p>
            <a:pPr lvl="2" algn="l"/>
            <a:r>
              <a:rPr lang="en-US" sz="3600" i="1" dirty="0">
                <a:solidFill>
                  <a:srgbClr val="002060"/>
                </a:solidFill>
              </a:rPr>
              <a:t>Travel time to and from the “site” – 15 miles each way, at least 45 minutes</a:t>
            </a:r>
          </a:p>
          <a:p>
            <a:pPr lvl="2" algn="l"/>
            <a:endParaRPr lang="en-US" sz="3600" i="1" dirty="0">
              <a:solidFill>
                <a:srgbClr val="002060"/>
              </a:solidFill>
            </a:endParaRPr>
          </a:p>
          <a:p>
            <a:pPr lvl="2" algn="l"/>
            <a:r>
              <a:rPr lang="en-US" sz="3600" i="1" dirty="0">
                <a:solidFill>
                  <a:srgbClr val="002060"/>
                </a:solidFill>
              </a:rPr>
              <a:t>How many drivers do you need for a week?</a:t>
            </a:r>
          </a:p>
          <a:p>
            <a:pPr lvl="2" algn="l"/>
            <a:endParaRPr lang="en-US" sz="3600" i="1" dirty="0">
              <a:solidFill>
                <a:srgbClr val="002060"/>
              </a:solidFill>
            </a:endParaRPr>
          </a:p>
          <a:p>
            <a:pPr lvl="1" algn="l"/>
            <a:r>
              <a:rPr lang="en-US" sz="4400" i="1" dirty="0">
                <a:solidFill>
                  <a:srgbClr val="002060"/>
                </a:solidFill>
              </a:rPr>
              <a:t>What else should be considered? </a:t>
            </a:r>
          </a:p>
          <a:p>
            <a:pPr algn="l"/>
            <a:endParaRPr lang="en-US" sz="2800" dirty="0">
              <a:solidFill>
                <a:schemeClr val="tx2"/>
              </a:solidFill>
            </a:endParaRPr>
          </a:p>
          <a:p>
            <a:pPr algn="l" defTabSz="914400">
              <a:lnSpc>
                <a:spcPct val="130000"/>
              </a:lnSpc>
              <a:buSzPct val="123000"/>
              <a:defRPr sz="5000">
                <a:solidFill>
                  <a:srgbClr val="173D6D"/>
                </a:solidFill>
              </a:defRPr>
            </a:pPr>
            <a:endParaRPr lang="en-US"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344725776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Picture 1">
            <a:extLst>
              <a:ext uri="{FF2B5EF4-FFF2-40B4-BE49-F238E27FC236}">
                <a16:creationId xmlns:a16="http://schemas.microsoft.com/office/drawing/2014/main" id="{E7578DAF-F7D6-2F50-AEBE-89A70F8AB449}"/>
              </a:ext>
            </a:extLst>
          </p:cNvPr>
          <p:cNvPicPr>
            <a:picLocks noChangeAspect="1"/>
          </p:cNvPicPr>
          <p:nvPr/>
        </p:nvPicPr>
        <p:blipFill>
          <a:blip r:embed="rId5"/>
          <a:stretch>
            <a:fillRect/>
          </a:stretch>
        </p:blipFill>
        <p:spPr>
          <a:xfrm>
            <a:off x="2417712" y="315426"/>
            <a:ext cx="19548575" cy="11232911"/>
          </a:xfrm>
          <a:prstGeom prst="rect">
            <a:avLst/>
          </a:prstGeom>
        </p:spPr>
      </p:pic>
      <p:sp>
        <p:nvSpPr>
          <p:cNvPr id="3" name="Oval 2">
            <a:extLst>
              <a:ext uri="{FF2B5EF4-FFF2-40B4-BE49-F238E27FC236}">
                <a16:creationId xmlns:a16="http://schemas.microsoft.com/office/drawing/2014/main" id="{67285EBD-0F50-907B-4FDE-1230B60DB2CF}"/>
              </a:ext>
            </a:extLst>
          </p:cNvPr>
          <p:cNvSpPr/>
          <p:nvPr/>
        </p:nvSpPr>
        <p:spPr>
          <a:xfrm>
            <a:off x="6784848" y="5742432"/>
            <a:ext cx="1609344" cy="457200"/>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n-lt"/>
              <a:ea typeface="+mn-ea"/>
              <a:cs typeface="+mn-cs"/>
              <a:sym typeface="Helvetica"/>
            </a:endParaRPr>
          </a:p>
        </p:txBody>
      </p:sp>
      <p:sp>
        <p:nvSpPr>
          <p:cNvPr id="4" name="Rectangle: Rounded Corners 3">
            <a:extLst>
              <a:ext uri="{FF2B5EF4-FFF2-40B4-BE49-F238E27FC236}">
                <a16:creationId xmlns:a16="http://schemas.microsoft.com/office/drawing/2014/main" id="{74CC6F82-E99A-1EDB-E15E-22C56D5BE1A8}"/>
              </a:ext>
            </a:extLst>
          </p:cNvPr>
          <p:cNvSpPr/>
          <p:nvPr/>
        </p:nvSpPr>
        <p:spPr>
          <a:xfrm>
            <a:off x="6949440" y="8595360"/>
            <a:ext cx="1444752" cy="1060704"/>
          </a:xfrm>
          <a:prstGeom prst="round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n-lt"/>
              <a:ea typeface="+mn-ea"/>
              <a:cs typeface="+mn-cs"/>
              <a:sym typeface="Helvetica"/>
            </a:endParaRPr>
          </a:p>
        </p:txBody>
      </p:sp>
      <p:sp>
        <p:nvSpPr>
          <p:cNvPr id="5" name="Rectangle: Rounded Corners 4">
            <a:extLst>
              <a:ext uri="{FF2B5EF4-FFF2-40B4-BE49-F238E27FC236}">
                <a16:creationId xmlns:a16="http://schemas.microsoft.com/office/drawing/2014/main" id="{B3E5B153-A937-C19E-713E-D19D161A0109}"/>
              </a:ext>
            </a:extLst>
          </p:cNvPr>
          <p:cNvSpPr/>
          <p:nvPr/>
        </p:nvSpPr>
        <p:spPr>
          <a:xfrm>
            <a:off x="6784848" y="10296144"/>
            <a:ext cx="1609344" cy="1060704"/>
          </a:xfrm>
          <a:prstGeom prst="roundRect">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n-lt"/>
              <a:ea typeface="+mn-ea"/>
              <a:cs typeface="+mn-cs"/>
              <a:sym typeface="Helvetica"/>
            </a:endParaRPr>
          </a:p>
        </p:txBody>
      </p:sp>
    </p:spTree>
    <p:extLst>
      <p:ext uri="{BB962C8B-B14F-4D97-AF65-F5344CB8AC3E}">
        <p14:creationId xmlns:p14="http://schemas.microsoft.com/office/powerpoint/2010/main" val="220404662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Picture 1">
            <a:extLst>
              <a:ext uri="{FF2B5EF4-FFF2-40B4-BE49-F238E27FC236}">
                <a16:creationId xmlns:a16="http://schemas.microsoft.com/office/drawing/2014/main" id="{3B82E85E-A878-CB8E-0F3F-2DA7D1AD055D}"/>
              </a:ext>
            </a:extLst>
          </p:cNvPr>
          <p:cNvPicPr>
            <a:picLocks noChangeAspect="1"/>
          </p:cNvPicPr>
          <p:nvPr/>
        </p:nvPicPr>
        <p:blipFill>
          <a:blip r:embed="rId5"/>
          <a:stretch>
            <a:fillRect/>
          </a:stretch>
        </p:blipFill>
        <p:spPr>
          <a:xfrm>
            <a:off x="1060704" y="333714"/>
            <a:ext cx="22555200" cy="11602396"/>
          </a:xfrm>
          <a:prstGeom prst="rect">
            <a:avLst/>
          </a:prstGeom>
        </p:spPr>
      </p:pic>
      <p:sp>
        <p:nvSpPr>
          <p:cNvPr id="3" name="Oval 2">
            <a:extLst>
              <a:ext uri="{FF2B5EF4-FFF2-40B4-BE49-F238E27FC236}">
                <a16:creationId xmlns:a16="http://schemas.microsoft.com/office/drawing/2014/main" id="{2B94EAAC-D417-D3F8-F4B7-9A0805BAC41C}"/>
              </a:ext>
            </a:extLst>
          </p:cNvPr>
          <p:cNvSpPr/>
          <p:nvPr/>
        </p:nvSpPr>
        <p:spPr>
          <a:xfrm>
            <a:off x="2985147" y="6272784"/>
            <a:ext cx="5089078" cy="1010332"/>
          </a:xfrm>
          <a:prstGeom prst="ellipse">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4" name="Rectangle 3">
            <a:extLst>
              <a:ext uri="{FF2B5EF4-FFF2-40B4-BE49-F238E27FC236}">
                <a16:creationId xmlns:a16="http://schemas.microsoft.com/office/drawing/2014/main" id="{BCE45431-3DC3-7A9E-6D79-614F19EE9218}"/>
              </a:ext>
            </a:extLst>
          </p:cNvPr>
          <p:cNvSpPr/>
          <p:nvPr/>
        </p:nvSpPr>
        <p:spPr>
          <a:xfrm>
            <a:off x="1060704" y="3583911"/>
            <a:ext cx="7013520" cy="1625086"/>
          </a:xfrm>
          <a:prstGeom prst="rect">
            <a:avLst/>
          </a:prstGeom>
          <a:no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5" name="Oval 4">
            <a:extLst>
              <a:ext uri="{FF2B5EF4-FFF2-40B4-BE49-F238E27FC236}">
                <a16:creationId xmlns:a16="http://schemas.microsoft.com/office/drawing/2014/main" id="{EA7203BD-E58C-F97D-497B-A9464EAC0F42}"/>
              </a:ext>
            </a:extLst>
          </p:cNvPr>
          <p:cNvSpPr/>
          <p:nvPr/>
        </p:nvSpPr>
        <p:spPr>
          <a:xfrm>
            <a:off x="4726254" y="4218139"/>
            <a:ext cx="3150824" cy="793214"/>
          </a:xfrm>
          <a:prstGeom prst="ellipse">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Tree>
    <p:extLst>
      <p:ext uri="{BB962C8B-B14F-4D97-AF65-F5344CB8AC3E}">
        <p14:creationId xmlns:p14="http://schemas.microsoft.com/office/powerpoint/2010/main" val="337283658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Picture 1">
            <a:extLst>
              <a:ext uri="{FF2B5EF4-FFF2-40B4-BE49-F238E27FC236}">
                <a16:creationId xmlns:a16="http://schemas.microsoft.com/office/drawing/2014/main" id="{B3C42991-E501-650E-8056-DE3B258128D3}"/>
              </a:ext>
            </a:extLst>
          </p:cNvPr>
          <p:cNvPicPr>
            <a:picLocks noChangeAspect="1"/>
          </p:cNvPicPr>
          <p:nvPr/>
        </p:nvPicPr>
        <p:blipFill>
          <a:blip r:embed="rId5"/>
          <a:stretch>
            <a:fillRect/>
          </a:stretch>
        </p:blipFill>
        <p:spPr>
          <a:xfrm>
            <a:off x="1613617" y="537978"/>
            <a:ext cx="21156766" cy="11051536"/>
          </a:xfrm>
          <a:prstGeom prst="rect">
            <a:avLst/>
          </a:prstGeom>
        </p:spPr>
      </p:pic>
      <p:sp>
        <p:nvSpPr>
          <p:cNvPr id="3" name="Rectangle 2">
            <a:extLst>
              <a:ext uri="{FF2B5EF4-FFF2-40B4-BE49-F238E27FC236}">
                <a16:creationId xmlns:a16="http://schemas.microsoft.com/office/drawing/2014/main" id="{6AFB7CCC-0C32-AE0C-581E-018D363B7043}"/>
              </a:ext>
            </a:extLst>
          </p:cNvPr>
          <p:cNvSpPr/>
          <p:nvPr/>
        </p:nvSpPr>
        <p:spPr>
          <a:xfrm>
            <a:off x="1789981" y="3744417"/>
            <a:ext cx="6543242" cy="1461818"/>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4" name="Rectangle: Rounded Corners 3">
            <a:extLst>
              <a:ext uri="{FF2B5EF4-FFF2-40B4-BE49-F238E27FC236}">
                <a16:creationId xmlns:a16="http://schemas.microsoft.com/office/drawing/2014/main" id="{A175B221-A057-CC91-9C77-C5D1BBBBE3B1}"/>
              </a:ext>
            </a:extLst>
          </p:cNvPr>
          <p:cNvSpPr/>
          <p:nvPr/>
        </p:nvSpPr>
        <p:spPr>
          <a:xfrm>
            <a:off x="3604605" y="6428993"/>
            <a:ext cx="4842400" cy="146181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5" name="Oval 4">
            <a:extLst>
              <a:ext uri="{FF2B5EF4-FFF2-40B4-BE49-F238E27FC236}">
                <a16:creationId xmlns:a16="http://schemas.microsoft.com/office/drawing/2014/main" id="{BE754625-E623-C7D2-F733-595E8A33561C}"/>
              </a:ext>
            </a:extLst>
          </p:cNvPr>
          <p:cNvSpPr/>
          <p:nvPr/>
        </p:nvSpPr>
        <p:spPr>
          <a:xfrm>
            <a:off x="5392403" y="4330278"/>
            <a:ext cx="2953259" cy="744036"/>
          </a:xfrm>
          <a:prstGeom prst="ellipse">
            <a:avLst/>
          </a:prstGeom>
          <a:noFill/>
          <a:ln w="381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Tree>
    <p:extLst>
      <p:ext uri="{BB962C8B-B14F-4D97-AF65-F5344CB8AC3E}">
        <p14:creationId xmlns:p14="http://schemas.microsoft.com/office/powerpoint/2010/main" val="79482338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Picture 1">
            <a:extLst>
              <a:ext uri="{FF2B5EF4-FFF2-40B4-BE49-F238E27FC236}">
                <a16:creationId xmlns:a16="http://schemas.microsoft.com/office/drawing/2014/main" id="{74338223-C14C-3F0F-B624-E626D37ED23E}"/>
              </a:ext>
            </a:extLst>
          </p:cNvPr>
          <p:cNvPicPr>
            <a:picLocks noChangeAspect="1"/>
          </p:cNvPicPr>
          <p:nvPr/>
        </p:nvPicPr>
        <p:blipFill>
          <a:blip r:embed="rId5"/>
          <a:stretch>
            <a:fillRect/>
          </a:stretch>
        </p:blipFill>
        <p:spPr>
          <a:xfrm>
            <a:off x="1753062" y="371868"/>
            <a:ext cx="20877875" cy="11411712"/>
          </a:xfrm>
          <a:prstGeom prst="rect">
            <a:avLst/>
          </a:prstGeom>
        </p:spPr>
      </p:pic>
      <p:sp>
        <p:nvSpPr>
          <p:cNvPr id="3" name="Oval 2">
            <a:extLst>
              <a:ext uri="{FF2B5EF4-FFF2-40B4-BE49-F238E27FC236}">
                <a16:creationId xmlns:a16="http://schemas.microsoft.com/office/drawing/2014/main" id="{A6AF9895-5F11-61B3-89FA-59AC75F4DCAC}"/>
              </a:ext>
            </a:extLst>
          </p:cNvPr>
          <p:cNvSpPr/>
          <p:nvPr/>
        </p:nvSpPr>
        <p:spPr>
          <a:xfrm>
            <a:off x="7550347" y="1855786"/>
            <a:ext cx="835332" cy="91071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4" name="Oval 3">
            <a:extLst>
              <a:ext uri="{FF2B5EF4-FFF2-40B4-BE49-F238E27FC236}">
                <a16:creationId xmlns:a16="http://schemas.microsoft.com/office/drawing/2014/main" id="{EC6DFD84-7AED-0419-47B5-E7DDACF97948}"/>
              </a:ext>
            </a:extLst>
          </p:cNvPr>
          <p:cNvSpPr/>
          <p:nvPr/>
        </p:nvSpPr>
        <p:spPr>
          <a:xfrm>
            <a:off x="3527863" y="5841140"/>
            <a:ext cx="4643841" cy="1093563"/>
          </a:xfrm>
          <a:prstGeom prst="ellipse">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p>
        </p:txBody>
      </p:sp>
    </p:spTree>
    <p:extLst>
      <p:ext uri="{BB962C8B-B14F-4D97-AF65-F5344CB8AC3E}">
        <p14:creationId xmlns:p14="http://schemas.microsoft.com/office/powerpoint/2010/main" val="419956513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183362" y="774454"/>
            <a:ext cx="22200637" cy="255454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sz="8000" b="1" dirty="0">
                <a:solidFill>
                  <a:schemeClr val="bg1">
                    <a:lumMod val="95000"/>
                  </a:schemeClr>
                </a:solidFill>
                <a:effectLst>
                  <a:outerShdw blurRad="38100" dist="38100" dir="2700000" algn="tl">
                    <a:srgbClr val="000000">
                      <a:alpha val="43137"/>
                    </a:srgbClr>
                  </a:outerShdw>
                </a:effectLst>
                <a:ea typeface="Aptos" panose="020B0004020202020204" pitchFamily="34" charset="0"/>
              </a:rPr>
              <a:t>Perfecting the Recipe for a Stronger Risk Management and Safety Plan</a:t>
            </a:r>
            <a:r>
              <a:rPr lang="en-US" sz="8000" dirty="0">
                <a:solidFill>
                  <a:schemeClr val="bg1">
                    <a:lumMod val="95000"/>
                  </a:schemeClr>
                </a:solidFill>
                <a:effectLst>
                  <a:outerShdw blurRad="38100" dist="38100" dir="2700000" algn="tl">
                    <a:srgbClr val="000000">
                      <a:alpha val="43137"/>
                    </a:srgbClr>
                  </a:outerShdw>
                </a:effectLst>
                <a:ea typeface="Aptos" panose="020B0004020202020204" pitchFamily="34" charset="0"/>
              </a:rPr>
              <a:t> </a:t>
            </a:r>
            <a:endParaRPr lang="en-US" sz="9600" dirty="0">
              <a:solidFill>
                <a:schemeClr val="bg1">
                  <a:lumMod val="95000"/>
                </a:schemeClr>
              </a:solidFill>
              <a:effectLst>
                <a:outerShdw blurRad="38100" dist="38100" dir="2700000" algn="tl">
                  <a:srgbClr val="000000">
                    <a:alpha val="43137"/>
                  </a:srgbClr>
                </a:outerShdw>
              </a:effectLst>
            </a:endParaRPr>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
        <p:nvSpPr>
          <p:cNvPr id="2" name="TextBox 1">
            <a:extLst>
              <a:ext uri="{FF2B5EF4-FFF2-40B4-BE49-F238E27FC236}">
                <a16:creationId xmlns:a16="http://schemas.microsoft.com/office/drawing/2014/main" id="{D0425E09-7ECC-B76F-D642-B58C2E4844B5}"/>
              </a:ext>
            </a:extLst>
          </p:cNvPr>
          <p:cNvSpPr txBox="1"/>
          <p:nvPr/>
        </p:nvSpPr>
        <p:spPr>
          <a:xfrm>
            <a:off x="2043462" y="4036715"/>
            <a:ext cx="21807220" cy="56425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457200" algn="l" defTabSz="2438337" rtl="0" fontAlgn="auto" latinLnBrk="0" hangingPunct="0">
              <a:lnSpc>
                <a:spcPct val="100000"/>
              </a:lnSpc>
              <a:spcBef>
                <a:spcPts val="0"/>
              </a:spcBef>
              <a:spcAft>
                <a:spcPts val="0"/>
              </a:spcAft>
              <a:buClrTx/>
              <a:buSzTx/>
              <a:buFont typeface="Arial" panose="020B0604020202020204" pitchFamily="34" charset="0"/>
              <a:buChar char="•"/>
              <a:tabLst/>
            </a:pPr>
            <a:r>
              <a:rPr kumimoji="0" lang="en-US" sz="7200" b="1" i="0" u="none" strike="noStrike" cap="none" spc="0" normalizeH="0" baseline="0" dirty="0">
                <a:ln>
                  <a:noFill/>
                </a:ln>
                <a:solidFill>
                  <a:srgbClr val="002060"/>
                </a:solidFill>
                <a:effectLst/>
                <a:uFillTx/>
                <a:sym typeface="Helvetica"/>
              </a:rPr>
              <a:t>Who Are the Regulators?</a:t>
            </a:r>
          </a:p>
          <a:p>
            <a:pPr marL="342900" lvl="6" indent="-457200" algn="l">
              <a:buFont typeface="Arial" panose="020B0604020202020204" pitchFamily="34" charset="0"/>
              <a:buChar char="•"/>
            </a:pPr>
            <a:r>
              <a:rPr lang="en-US" sz="7200" b="1" dirty="0">
                <a:solidFill>
                  <a:srgbClr val="002060"/>
                </a:solidFill>
              </a:rPr>
              <a:t>Ingredients </a:t>
            </a:r>
          </a:p>
          <a:p>
            <a:pPr marL="342900" lvl="5" indent="-457200" algn="l">
              <a:buFont typeface="Arial" panose="020B0604020202020204" pitchFamily="34" charset="0"/>
              <a:buChar char="•"/>
            </a:pPr>
            <a:r>
              <a:rPr kumimoji="0" lang="en-US" sz="7200" b="1" i="0" u="none" strike="noStrike" cap="none" spc="0" normalizeH="0" baseline="0" dirty="0">
                <a:ln>
                  <a:noFill/>
                </a:ln>
                <a:solidFill>
                  <a:srgbClr val="002060"/>
                </a:solidFill>
                <a:effectLst/>
                <a:uFillTx/>
                <a:sym typeface="Helvetica"/>
              </a:rPr>
              <a:t>Compliance</a:t>
            </a:r>
          </a:p>
          <a:p>
            <a:pPr marL="342900" lvl="2" indent="-457200" algn="l">
              <a:buFont typeface="Arial" panose="020B0604020202020204" pitchFamily="34" charset="0"/>
              <a:buChar char="•"/>
            </a:pPr>
            <a:r>
              <a:rPr lang="en-US" sz="7200" b="1" dirty="0">
                <a:solidFill>
                  <a:srgbClr val="002060"/>
                </a:solidFill>
              </a:rPr>
              <a:t>Safety vs. Profitability – Case Study </a:t>
            </a:r>
          </a:p>
          <a:p>
            <a:pPr marL="342900" lvl="2" indent="-457200" algn="l">
              <a:buFont typeface="Arial" panose="020B0604020202020204" pitchFamily="34" charset="0"/>
              <a:buChar char="•"/>
            </a:pPr>
            <a:r>
              <a:rPr lang="en-US" sz="7200" b="1" dirty="0">
                <a:solidFill>
                  <a:srgbClr val="002060"/>
                </a:solidFill>
              </a:rPr>
              <a:t>Great Safety Culture</a:t>
            </a:r>
          </a:p>
        </p:txBody>
      </p:sp>
    </p:spTree>
    <p:extLst>
      <p:ext uri="{BB962C8B-B14F-4D97-AF65-F5344CB8AC3E}">
        <p14:creationId xmlns:p14="http://schemas.microsoft.com/office/powerpoint/2010/main" val="7496069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ime compass on hand">
            <a:extLst>
              <a:ext uri="{FF2B5EF4-FFF2-40B4-BE49-F238E27FC236}">
                <a16:creationId xmlns:a16="http://schemas.microsoft.com/office/drawing/2014/main" id="{C9FCF428-EC77-4336-488F-9CDC7F5D0D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301984" y="20"/>
            <a:ext cx="13082016" cy="13715980"/>
          </a:xfrm>
          <a:prstGeom prst="rect">
            <a:avLst/>
          </a:prstGeom>
        </p:spPr>
      </p:pic>
      <p:sp>
        <p:nvSpPr>
          <p:cNvPr id="173" name="TextBox 1"/>
          <p:cNvSpPr txBox="1"/>
          <p:nvPr/>
        </p:nvSpPr>
        <p:spPr>
          <a:xfrm>
            <a:off x="2043462" y="487680"/>
            <a:ext cx="12847950" cy="3785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sz="8000" dirty="0">
                <a:effectLst>
                  <a:outerShdw blurRad="38100" dist="38100" dir="2700000" algn="tl">
                    <a:srgbClr val="000000">
                      <a:alpha val="43137"/>
                    </a:srgbClr>
                  </a:outerShdw>
                </a:effectLst>
              </a:rPr>
              <a:t>Adverse Driving Conditions</a:t>
            </a:r>
            <a:br>
              <a:rPr lang="en-US" sz="8000" dirty="0">
                <a:effectLst>
                  <a:outerShdw blurRad="38100" dist="38100" dir="2700000" algn="tl">
                    <a:srgbClr val="000000">
                      <a:alpha val="43137"/>
                    </a:srgbClr>
                  </a:outerShdw>
                </a:effectLst>
              </a:rPr>
            </a:br>
            <a:r>
              <a:rPr lang="en-US" sz="8000" dirty="0">
                <a:effectLst>
                  <a:outerShdw blurRad="38100" dist="38100" dir="2700000" algn="tl">
                    <a:srgbClr val="000000">
                      <a:alpha val="43137"/>
                    </a:srgbClr>
                  </a:outerShdw>
                </a:effectLst>
              </a:rPr>
              <a:t>§395.1(b)(1)</a:t>
            </a:r>
            <a:endParaRPr dirty="0">
              <a:effectLst>
                <a:outerShdw blurRad="38100" dist="38100" dir="2700000" algn="tl">
                  <a:srgbClr val="000000">
                    <a:alpha val="43137"/>
                  </a:srgbClr>
                </a:outerShdw>
              </a:effectLst>
            </a:endParaRPr>
          </a:p>
        </p:txBody>
      </p:sp>
      <p:sp>
        <p:nvSpPr>
          <p:cNvPr id="174" name="TextBox 2"/>
          <p:cNvSpPr txBox="1"/>
          <p:nvPr/>
        </p:nvSpPr>
        <p:spPr>
          <a:xfrm>
            <a:off x="1296340" y="4932910"/>
            <a:ext cx="9621596" cy="5509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a:r>
              <a:rPr lang="en-US" sz="4400" dirty="0"/>
              <a:t>Up to 2 additional hrs. of driving time</a:t>
            </a:r>
          </a:p>
          <a:p>
            <a:pPr algn="l"/>
            <a:endParaRPr lang="en-US" sz="4400" dirty="0"/>
          </a:p>
          <a:p>
            <a:pPr lvl="1" algn="l"/>
            <a:r>
              <a:rPr lang="en-US" sz="4400" dirty="0"/>
              <a:t>Additional driving time must fall within 15-hour on-duty window </a:t>
            </a:r>
          </a:p>
          <a:p>
            <a:pPr lvl="1" algn="l"/>
            <a:endParaRPr lang="en-US" sz="4400" dirty="0"/>
          </a:p>
          <a:p>
            <a:pPr lvl="1" algn="l"/>
            <a:r>
              <a:rPr lang="en-US" sz="4400" b="1" u="sng" dirty="0"/>
              <a:t>Weather or traffic condition must be unknown at start of run</a:t>
            </a:r>
          </a:p>
          <a:p>
            <a:endParaRPr lang="en-US" sz="4400" dirty="0"/>
          </a:p>
        </p:txBody>
      </p:sp>
      <p:pic>
        <p:nvPicPr>
          <p:cNvPr id="175" name="starry-background_short.jpg" descr="starry-background_shor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30741647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1171135"/>
            <a:ext cx="22340538" cy="1323435"/>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sz="8000" dirty="0">
                <a:solidFill>
                  <a:schemeClr val="bg1"/>
                </a:solidFill>
              </a:rPr>
              <a:t> Personal Conveyance</a:t>
            </a:r>
            <a:endParaRPr dirty="0">
              <a:solidFill>
                <a:schemeClr val="bg1"/>
              </a:solidFill>
            </a:endParaRPr>
          </a:p>
        </p:txBody>
      </p:sp>
      <p:sp>
        <p:nvSpPr>
          <p:cNvPr id="174" name="TextBox 2"/>
          <p:cNvSpPr txBox="1"/>
          <p:nvPr/>
        </p:nvSpPr>
        <p:spPr>
          <a:xfrm>
            <a:off x="2043462" y="3858524"/>
            <a:ext cx="21788088" cy="6528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lvl="0" algn="l"/>
            <a:r>
              <a:rPr lang="en-US" sz="4500" dirty="0"/>
              <a:t>The movement of a commercial motor vehicle (CMV) for personal use while </a:t>
            </a:r>
            <a:r>
              <a:rPr lang="en-US" sz="4500" b="1" dirty="0"/>
              <a:t>off-duty</a:t>
            </a:r>
            <a:r>
              <a:rPr lang="en-US" sz="4500" dirty="0"/>
              <a:t>. </a:t>
            </a:r>
          </a:p>
          <a:p>
            <a:pPr lvl="0" algn="l"/>
            <a:endParaRPr lang="en-US" sz="4500" dirty="0"/>
          </a:p>
          <a:p>
            <a:pPr lvl="0" algn="l"/>
            <a:r>
              <a:rPr lang="en-US" sz="4500" dirty="0"/>
              <a:t>A driver may record time operating a CMV for personal conveyance as off-duty </a:t>
            </a:r>
            <a:r>
              <a:rPr lang="en-US" sz="4500" b="1" dirty="0"/>
              <a:t>only when the driver is relieved from work and all responsibility for performing work by the motor carrier. </a:t>
            </a:r>
            <a:endParaRPr lang="en-US" sz="4500" dirty="0"/>
          </a:p>
          <a:p>
            <a:pPr lvl="0" algn="l"/>
            <a:endParaRPr lang="en-US" sz="4500" dirty="0"/>
          </a:p>
          <a:p>
            <a:pPr lvl="0" algn="l"/>
            <a:r>
              <a:rPr lang="en-US" sz="4500" dirty="0"/>
              <a:t>The CMV may be used for personal conveyance even if it is laden, if the load is not being transported for the commercial benefit of the motor carrier at that time. </a:t>
            </a:r>
          </a:p>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
        <p:nvSpPr>
          <p:cNvPr id="3" name="TextBox 2">
            <a:extLst>
              <a:ext uri="{FF2B5EF4-FFF2-40B4-BE49-F238E27FC236}">
                <a16:creationId xmlns:a16="http://schemas.microsoft.com/office/drawing/2014/main" id="{CBECD78F-AFF8-D831-262E-D713B3F700BF}"/>
              </a:ext>
            </a:extLst>
          </p:cNvPr>
          <p:cNvSpPr txBox="1"/>
          <p:nvPr/>
        </p:nvSpPr>
        <p:spPr>
          <a:xfrm>
            <a:off x="2043462" y="2843613"/>
            <a:ext cx="12353924"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5400" b="1" dirty="0"/>
              <a:t>What Is Personal Conveyance? </a:t>
            </a:r>
          </a:p>
        </p:txBody>
      </p:sp>
    </p:spTree>
    <p:extLst>
      <p:ext uri="{BB962C8B-B14F-4D97-AF65-F5344CB8AC3E}">
        <p14:creationId xmlns:p14="http://schemas.microsoft.com/office/powerpoint/2010/main" val="78954216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967160"/>
            <a:ext cx="22340538" cy="1323435"/>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sz="8000" dirty="0">
                <a:solidFill>
                  <a:schemeClr val="bg1"/>
                </a:solidFill>
                <a:effectLst>
                  <a:outerShdw blurRad="38100" dist="38100" dir="2700000" algn="tl">
                    <a:srgbClr val="000000">
                      <a:alpha val="43137"/>
                    </a:srgbClr>
                  </a:outerShdw>
                </a:effectLst>
              </a:rPr>
              <a:t> What Is Personal Conveyance? </a:t>
            </a:r>
            <a:endParaRPr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2043462" y="3838383"/>
            <a:ext cx="21365178" cy="8744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lvl="0" algn="l"/>
            <a:r>
              <a:rPr lang="en-US" sz="4500" dirty="0"/>
              <a:t>Time spent traveling to a </a:t>
            </a:r>
            <a:r>
              <a:rPr lang="en-US" sz="4500" b="1" dirty="0"/>
              <a:t>nearby, reasonably, safe location </a:t>
            </a:r>
            <a:r>
              <a:rPr lang="en-US" sz="4500" dirty="0"/>
              <a:t>to obtain required rest after loading or unloading. </a:t>
            </a:r>
          </a:p>
          <a:p>
            <a:pPr lvl="0" algn="l"/>
            <a:endParaRPr lang="en-US" sz="4500" dirty="0"/>
          </a:p>
          <a:p>
            <a:pPr lvl="0" algn="l"/>
            <a:r>
              <a:rPr lang="en-US" sz="4500" dirty="0"/>
              <a:t>Time spent traveling from a driver’s enroute lodging to restaurants and entertainment facilities. </a:t>
            </a:r>
            <a:r>
              <a:rPr lang="en-US" sz="4500" b="1" dirty="0"/>
              <a:t>Must allow the driver adequate time to obtain the required rest </a:t>
            </a:r>
            <a:r>
              <a:rPr lang="en-US" sz="4500" dirty="0"/>
              <a:t>- minimum off-duty periods under 49 CFR 395.5(a) - before returning to on-duty driving, and </a:t>
            </a:r>
            <a:r>
              <a:rPr lang="en-US" sz="4500" b="1" dirty="0"/>
              <a:t>the resting location must be the first such location reasonably available</a:t>
            </a:r>
            <a:r>
              <a:rPr lang="en-US" sz="4500" dirty="0"/>
              <a:t>. </a:t>
            </a:r>
          </a:p>
          <a:p>
            <a:pPr lvl="0" algn="l"/>
            <a:endParaRPr lang="en-US" sz="4500" dirty="0"/>
          </a:p>
          <a:p>
            <a:pPr algn="l"/>
            <a:r>
              <a:rPr lang="en-US" sz="4500" dirty="0">
                <a:hlinkClick r:id="rId2"/>
              </a:rPr>
              <a:t>https://www.fmcsa.dot.gov/regulations/hours-service/personal-conveyance</a:t>
            </a:r>
            <a:endParaRPr lang="en-US" sz="4500" dirty="0"/>
          </a:p>
          <a:p>
            <a:pPr lvl="0" algn="l"/>
            <a:endParaRPr lang="en-US" sz="4000" dirty="0"/>
          </a:p>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
        <p:nvSpPr>
          <p:cNvPr id="3" name="TextBox 2">
            <a:extLst>
              <a:ext uri="{FF2B5EF4-FFF2-40B4-BE49-F238E27FC236}">
                <a16:creationId xmlns:a16="http://schemas.microsoft.com/office/drawing/2014/main" id="{9F1AAAFD-483E-F5AF-1716-57A897E5948E}"/>
              </a:ext>
            </a:extLst>
          </p:cNvPr>
          <p:cNvSpPr txBox="1"/>
          <p:nvPr/>
        </p:nvSpPr>
        <p:spPr>
          <a:xfrm>
            <a:off x="2043462" y="2830917"/>
            <a:ext cx="12353924" cy="923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5400" b="1" dirty="0"/>
              <a:t>Proper Use</a:t>
            </a:r>
          </a:p>
        </p:txBody>
      </p:sp>
    </p:spTree>
    <p:extLst>
      <p:ext uri="{BB962C8B-B14F-4D97-AF65-F5344CB8AC3E}">
        <p14:creationId xmlns:p14="http://schemas.microsoft.com/office/powerpoint/2010/main" val="384002576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1490033"/>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Define a “Great Safety Culture”</a:t>
            </a:r>
            <a:endParaRPr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2043463" y="3781871"/>
            <a:ext cx="9938988" cy="410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57200" algn="l" defTabSz="914400">
              <a:spcAft>
                <a:spcPts val="1800"/>
              </a:spcAft>
              <a:buSzPct val="123000"/>
              <a:buChar char="•"/>
              <a:defRPr sz="5000">
                <a:solidFill>
                  <a:srgbClr val="173D6D"/>
                </a:solidFill>
              </a:defRPr>
            </a:pPr>
            <a:r>
              <a:rPr lang="en-US" sz="5400" b="1" dirty="0">
                <a:effectLst/>
                <a:ea typeface="Aptos" panose="020B0004020202020204" pitchFamily="34" charset="0"/>
                <a:cs typeface="Times New Roman" panose="02020603050405020304" pitchFamily="18" charset="0"/>
              </a:rPr>
              <a:t>Shared Values and Beliefs</a:t>
            </a:r>
          </a:p>
          <a:p>
            <a:pPr marL="406400" indent="-457200" algn="l" defTabSz="914400">
              <a:spcAft>
                <a:spcPts val="1800"/>
              </a:spcAft>
              <a:buSzPct val="123000"/>
              <a:buChar char="•"/>
              <a:defRPr sz="5000">
                <a:solidFill>
                  <a:srgbClr val="173D6D"/>
                </a:solidFill>
              </a:defRPr>
            </a:pPr>
            <a:r>
              <a:rPr lang="en-US" sz="5400" b="1" dirty="0">
                <a:effectLst/>
                <a:ea typeface="Aptos" panose="020B0004020202020204" pitchFamily="34" charset="0"/>
                <a:cs typeface="Times New Roman" panose="02020603050405020304" pitchFamily="18" charset="0"/>
              </a:rPr>
              <a:t>Leadership Commitment:</a:t>
            </a:r>
            <a:r>
              <a:rPr lang="en-US" sz="5400" dirty="0">
                <a:effectLst/>
                <a:ea typeface="Aptos" panose="020B0004020202020204" pitchFamily="34" charset="0"/>
                <a:cs typeface="Times New Roman" panose="02020603050405020304" pitchFamily="18" charset="0"/>
              </a:rPr>
              <a:t> </a:t>
            </a:r>
            <a:endParaRPr lang="en-US" sz="5400" b="1" dirty="0">
              <a:ea typeface="Aptos" panose="020B0004020202020204" pitchFamily="34" charset="0"/>
              <a:cs typeface="Times New Roman" panose="02020603050405020304" pitchFamily="18" charset="0"/>
            </a:endParaRPr>
          </a:p>
          <a:p>
            <a:pPr marL="406400" indent="-457200" algn="l" defTabSz="914400">
              <a:spcAft>
                <a:spcPts val="1800"/>
              </a:spcAft>
              <a:buSzPct val="123000"/>
              <a:buChar char="•"/>
              <a:defRPr sz="5000">
                <a:solidFill>
                  <a:srgbClr val="173D6D"/>
                </a:solidFill>
              </a:defRPr>
            </a:pPr>
            <a:r>
              <a:rPr lang="en-US" sz="5400" b="1" dirty="0">
                <a:effectLst/>
                <a:ea typeface="Aptos" panose="020B0004020202020204" pitchFamily="34" charset="0"/>
                <a:cs typeface="Times New Roman" panose="02020603050405020304" pitchFamily="18" charset="0"/>
              </a:rPr>
              <a:t>Employee Engagement:</a:t>
            </a:r>
            <a:r>
              <a:rPr lang="en-US" sz="5400" dirty="0">
                <a:effectLst/>
                <a:ea typeface="Aptos" panose="020B0004020202020204" pitchFamily="34" charset="0"/>
                <a:cs typeface="Times New Roman" panose="02020603050405020304" pitchFamily="18" charset="0"/>
              </a:rPr>
              <a:t> </a:t>
            </a:r>
            <a:endParaRPr lang="en-US" sz="5400" b="1" dirty="0">
              <a:effectLst/>
              <a:ea typeface="Aptos" panose="020B0004020202020204" pitchFamily="34" charset="0"/>
              <a:cs typeface="Times New Roman" panose="02020603050405020304" pitchFamily="18" charset="0"/>
            </a:endParaRPr>
          </a:p>
          <a:p>
            <a:pPr marL="406400" indent="-457200" algn="l" defTabSz="914400">
              <a:spcAft>
                <a:spcPts val="1800"/>
              </a:spcAft>
              <a:buSzPct val="123000"/>
              <a:buChar char="•"/>
              <a:defRPr sz="5000">
                <a:solidFill>
                  <a:srgbClr val="173D6D"/>
                </a:solidFill>
              </a:defRPr>
            </a:pPr>
            <a:r>
              <a:rPr lang="en-US" sz="5400" b="1" dirty="0">
                <a:effectLst/>
                <a:ea typeface="Aptos" panose="020B0004020202020204" pitchFamily="34" charset="0"/>
                <a:cs typeface="Times New Roman" panose="02020603050405020304" pitchFamily="18" charset="0"/>
              </a:rPr>
              <a:t>Open Communication:</a:t>
            </a:r>
            <a:r>
              <a:rPr lang="en-US" sz="5400" dirty="0">
                <a:effectLst/>
                <a:ea typeface="Aptos" panose="020B0004020202020204" pitchFamily="34" charset="0"/>
                <a:cs typeface="Times New Roman" panose="02020603050405020304" pitchFamily="18" charset="0"/>
              </a:rPr>
              <a:t> </a:t>
            </a:r>
            <a:endParaRPr lang="en-US" sz="5400" b="1" dirty="0">
              <a:ea typeface="Aptos" panose="020B0004020202020204" pitchFamily="34" charset="0"/>
              <a:cs typeface="Times New Roman" panose="02020603050405020304" pitchFamily="18" charset="0"/>
            </a:endParaRPr>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
        <p:nvSpPr>
          <p:cNvPr id="3" name="TextBox 2">
            <a:extLst>
              <a:ext uri="{FF2B5EF4-FFF2-40B4-BE49-F238E27FC236}">
                <a16:creationId xmlns:a16="http://schemas.microsoft.com/office/drawing/2014/main" id="{B1DABCBD-EE55-C3E6-F945-026B463FE127}"/>
              </a:ext>
            </a:extLst>
          </p:cNvPr>
          <p:cNvSpPr txBox="1"/>
          <p:nvPr/>
        </p:nvSpPr>
        <p:spPr>
          <a:xfrm>
            <a:off x="11796713" y="3781871"/>
            <a:ext cx="11329987" cy="41088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06400" marR="0" lvl="0" indent="-457200" algn="l" defTabSz="914400" rtl="0" eaLnBrk="1" fontAlgn="auto" latinLnBrk="0" hangingPunct="0">
              <a:lnSpc>
                <a:spcPct val="100000"/>
              </a:lnSpc>
              <a:spcBef>
                <a:spcPts val="0"/>
              </a:spcBef>
              <a:spcAft>
                <a:spcPts val="1800"/>
              </a:spcAft>
              <a:buClrTx/>
              <a:buSzPct val="123000"/>
              <a:buFontTx/>
              <a:buChar char="•"/>
              <a:tabLst/>
              <a:defRPr sz="5000">
                <a:solidFill>
                  <a:srgbClr val="173D6D"/>
                </a:solidFill>
              </a:defRPr>
            </a:pPr>
            <a:r>
              <a:rPr kumimoji="0" lang="en-US" sz="5400" b="1" i="0" u="none" strike="noStrike" kern="0" cap="none" spc="0" normalizeH="0" baseline="0" noProof="0" dirty="0">
                <a:ln>
                  <a:noFill/>
                </a:ln>
                <a:solidFill>
                  <a:srgbClr val="173D6D"/>
                </a:solidFill>
                <a:effectLst/>
                <a:uLnTx/>
                <a:uFillTx/>
                <a:ea typeface="Aptos" panose="020B0004020202020204" pitchFamily="34" charset="0"/>
                <a:cs typeface="Times New Roman" panose="02020603050405020304" pitchFamily="18" charset="0"/>
                <a:sym typeface="Helvetica"/>
              </a:rPr>
              <a:t>Continuous Improvement:</a:t>
            </a:r>
            <a:r>
              <a:rPr kumimoji="0" lang="en-US" sz="5400" b="0" i="0" u="none" strike="noStrike" kern="0" cap="none" spc="0" normalizeH="0" baseline="0" noProof="0" dirty="0">
                <a:ln>
                  <a:noFill/>
                </a:ln>
                <a:solidFill>
                  <a:srgbClr val="173D6D"/>
                </a:solidFill>
                <a:effectLst/>
                <a:uLnTx/>
                <a:uFillTx/>
                <a:ea typeface="Aptos" panose="020B0004020202020204" pitchFamily="34" charset="0"/>
                <a:cs typeface="Times New Roman" panose="02020603050405020304" pitchFamily="18" charset="0"/>
                <a:sym typeface="Helvetica"/>
              </a:rPr>
              <a:t> </a:t>
            </a:r>
            <a:endParaRPr kumimoji="0" lang="en-US" sz="5400" b="1" i="0" u="none" strike="noStrike" kern="0" cap="none" spc="0" normalizeH="0" baseline="0" noProof="0" dirty="0">
              <a:ln>
                <a:noFill/>
              </a:ln>
              <a:solidFill>
                <a:srgbClr val="173D6D"/>
              </a:solidFill>
              <a:effectLst/>
              <a:uLnTx/>
              <a:uFillTx/>
              <a:ea typeface="Aptos" panose="020B0004020202020204" pitchFamily="34" charset="0"/>
              <a:cs typeface="Times New Roman" panose="02020603050405020304" pitchFamily="18" charset="0"/>
              <a:sym typeface="Helvetica"/>
            </a:endParaRPr>
          </a:p>
          <a:p>
            <a:pPr marL="406400" marR="0" lvl="0" indent="-457200" algn="l" defTabSz="914400" rtl="0" eaLnBrk="1" fontAlgn="auto" latinLnBrk="0" hangingPunct="0">
              <a:lnSpc>
                <a:spcPct val="100000"/>
              </a:lnSpc>
              <a:spcBef>
                <a:spcPts val="0"/>
              </a:spcBef>
              <a:spcAft>
                <a:spcPts val="1800"/>
              </a:spcAft>
              <a:buClrTx/>
              <a:buSzPct val="123000"/>
              <a:buFontTx/>
              <a:buChar char="•"/>
              <a:tabLst/>
              <a:defRPr sz="5000">
                <a:solidFill>
                  <a:srgbClr val="173D6D"/>
                </a:solidFill>
              </a:defRPr>
            </a:pPr>
            <a:r>
              <a:rPr kumimoji="0" lang="en-US" sz="5400" b="1" i="0" u="none" strike="noStrike" kern="0" cap="none" spc="0" normalizeH="0" baseline="0" noProof="0" dirty="0">
                <a:ln>
                  <a:noFill/>
                </a:ln>
                <a:solidFill>
                  <a:srgbClr val="173D6D"/>
                </a:solidFill>
                <a:effectLst/>
                <a:uLnTx/>
                <a:uFillTx/>
                <a:ea typeface="Aptos" panose="020B0004020202020204" pitchFamily="34" charset="0"/>
                <a:cs typeface="Times New Roman" panose="02020603050405020304" pitchFamily="18" charset="0"/>
                <a:sym typeface="Helvetica"/>
              </a:rPr>
              <a:t>Mutual Trust and Respect:</a:t>
            </a:r>
            <a:r>
              <a:rPr kumimoji="0" lang="en-US" sz="5400" b="0" i="0" u="none" strike="noStrike" kern="0" cap="none" spc="0" normalizeH="0" baseline="0" noProof="0" dirty="0">
                <a:ln>
                  <a:noFill/>
                </a:ln>
                <a:solidFill>
                  <a:srgbClr val="173D6D"/>
                </a:solidFill>
                <a:effectLst/>
                <a:uLnTx/>
                <a:uFillTx/>
                <a:ea typeface="Aptos" panose="020B0004020202020204" pitchFamily="34" charset="0"/>
                <a:cs typeface="Times New Roman" panose="02020603050405020304" pitchFamily="18" charset="0"/>
                <a:sym typeface="Helvetica"/>
              </a:rPr>
              <a:t> </a:t>
            </a:r>
            <a:endParaRPr kumimoji="0" lang="en-US" sz="5400" b="1" i="0" u="none" strike="noStrike" kern="0" cap="none" spc="0" normalizeH="0" baseline="0" noProof="0" dirty="0">
              <a:ln>
                <a:noFill/>
              </a:ln>
              <a:solidFill>
                <a:srgbClr val="173D6D"/>
              </a:solidFill>
              <a:effectLst/>
              <a:uLnTx/>
              <a:uFillTx/>
              <a:ea typeface="Aptos" panose="020B0004020202020204" pitchFamily="34" charset="0"/>
              <a:cs typeface="Times New Roman" panose="02020603050405020304" pitchFamily="18" charset="0"/>
              <a:sym typeface="Helvetica"/>
            </a:endParaRPr>
          </a:p>
          <a:p>
            <a:pPr marL="406400" marR="0" lvl="0" indent="-457200" algn="l" defTabSz="914400" rtl="0" eaLnBrk="1" fontAlgn="auto" latinLnBrk="0" hangingPunct="0">
              <a:lnSpc>
                <a:spcPct val="100000"/>
              </a:lnSpc>
              <a:spcBef>
                <a:spcPts val="0"/>
              </a:spcBef>
              <a:spcAft>
                <a:spcPts val="1800"/>
              </a:spcAft>
              <a:buClrTx/>
              <a:buSzPct val="123000"/>
              <a:buFontTx/>
              <a:buChar char="•"/>
              <a:tabLst/>
              <a:defRPr sz="5000">
                <a:solidFill>
                  <a:srgbClr val="173D6D"/>
                </a:solidFill>
              </a:defRPr>
            </a:pPr>
            <a:r>
              <a:rPr kumimoji="0" lang="en-US" sz="5400" b="1" i="0" u="none" strike="noStrike" kern="0" cap="none" spc="0" normalizeH="0" baseline="0" noProof="0" dirty="0">
                <a:ln>
                  <a:noFill/>
                </a:ln>
                <a:solidFill>
                  <a:srgbClr val="173D6D"/>
                </a:solidFill>
                <a:effectLst/>
                <a:uLnTx/>
                <a:uFillTx/>
                <a:ea typeface="Aptos" panose="020B0004020202020204" pitchFamily="34" charset="0"/>
                <a:cs typeface="Times New Roman" panose="02020603050405020304" pitchFamily="18" charset="0"/>
                <a:sym typeface="Helvetica"/>
              </a:rPr>
              <a:t>Proactive Approach:</a:t>
            </a:r>
            <a:r>
              <a:rPr kumimoji="0" lang="en-US" sz="5400" b="0" i="0" u="none" strike="noStrike" kern="0" cap="none" spc="0" normalizeH="0" baseline="0" noProof="0" dirty="0">
                <a:ln>
                  <a:noFill/>
                </a:ln>
                <a:solidFill>
                  <a:srgbClr val="173D6D"/>
                </a:solidFill>
                <a:effectLst/>
                <a:uLnTx/>
                <a:uFillTx/>
                <a:ea typeface="Aptos" panose="020B0004020202020204" pitchFamily="34" charset="0"/>
                <a:cs typeface="Times New Roman" panose="02020603050405020304" pitchFamily="18" charset="0"/>
                <a:sym typeface="Helvetica"/>
              </a:rPr>
              <a:t> </a:t>
            </a:r>
            <a:endParaRPr kumimoji="0" lang="en-US" sz="5400" b="1" i="0" u="none" strike="noStrike" kern="0" cap="none" spc="0" normalizeH="0" baseline="0" noProof="0" dirty="0">
              <a:ln>
                <a:noFill/>
              </a:ln>
              <a:solidFill>
                <a:srgbClr val="173D6D"/>
              </a:solidFill>
              <a:effectLst/>
              <a:uLnTx/>
              <a:uFillTx/>
              <a:ea typeface="Aptos" panose="020B0004020202020204" pitchFamily="34" charset="0"/>
              <a:cs typeface="Times New Roman" panose="02020603050405020304" pitchFamily="18" charset="0"/>
              <a:sym typeface="Helvetica"/>
            </a:endParaRPr>
          </a:p>
          <a:p>
            <a:pPr marL="406400" marR="0" lvl="0" indent="-457200" algn="l" defTabSz="914400" rtl="0" eaLnBrk="1" fontAlgn="auto" latinLnBrk="0" hangingPunct="0">
              <a:lnSpc>
                <a:spcPct val="100000"/>
              </a:lnSpc>
              <a:spcBef>
                <a:spcPts val="0"/>
              </a:spcBef>
              <a:spcAft>
                <a:spcPts val="1800"/>
              </a:spcAft>
              <a:buClrTx/>
              <a:buSzPct val="123000"/>
              <a:buFontTx/>
              <a:buChar char="•"/>
              <a:tabLst/>
              <a:defRPr sz="5000">
                <a:solidFill>
                  <a:srgbClr val="173D6D"/>
                </a:solidFill>
              </a:defRPr>
            </a:pPr>
            <a:r>
              <a:rPr kumimoji="0" lang="en-US" sz="5400" b="1" i="0" u="none" strike="noStrike" kern="0" cap="none" spc="0" normalizeH="0" baseline="0" noProof="0" dirty="0">
                <a:ln>
                  <a:noFill/>
                </a:ln>
                <a:solidFill>
                  <a:srgbClr val="173D6D"/>
                </a:solidFill>
                <a:effectLst/>
                <a:uLnTx/>
                <a:uFillTx/>
                <a:ea typeface="Aptos" panose="020B0004020202020204" pitchFamily="34" charset="0"/>
                <a:cs typeface="Times New Roman" panose="02020603050405020304" pitchFamily="18" charset="0"/>
                <a:sym typeface="Helvetica"/>
              </a:rPr>
              <a:t>Celebration of Success:</a:t>
            </a:r>
            <a:r>
              <a:rPr kumimoji="0" lang="en-US" sz="5400" b="0" i="0" u="none" strike="noStrike" kern="0" cap="none" spc="0" normalizeH="0" baseline="0" noProof="0" dirty="0">
                <a:ln>
                  <a:noFill/>
                </a:ln>
                <a:solidFill>
                  <a:srgbClr val="173D6D"/>
                </a:solidFill>
                <a:effectLst/>
                <a:uLnTx/>
                <a:uFillTx/>
                <a:ea typeface="Aptos" panose="020B0004020202020204" pitchFamily="34" charset="0"/>
                <a:cs typeface="Times New Roman" panose="02020603050405020304" pitchFamily="18" charset="0"/>
                <a:sym typeface="Helvetica"/>
              </a:rPr>
              <a:t> </a:t>
            </a:r>
            <a:endParaRPr kumimoji="0" lang="en-US" sz="6000" b="0" i="0" u="none" strike="noStrike" kern="0" cap="none" spc="0" normalizeH="0" baseline="0" noProof="0" dirty="0">
              <a:ln>
                <a:noFill/>
              </a:ln>
              <a:solidFill>
                <a:srgbClr val="173D6D"/>
              </a:solidFill>
              <a:effectLst/>
              <a:uLnTx/>
              <a:uFillTx/>
              <a:cs typeface="Helvetica"/>
              <a:sym typeface="Helvetica"/>
            </a:endParaRPr>
          </a:p>
        </p:txBody>
      </p:sp>
    </p:spTree>
    <p:extLst>
      <p:ext uri="{BB962C8B-B14F-4D97-AF65-F5344CB8AC3E}">
        <p14:creationId xmlns:p14="http://schemas.microsoft.com/office/powerpoint/2010/main" val="54293446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1563162"/>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What Is a “Great Safety Culture”?</a:t>
            </a:r>
            <a:endParaRPr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2043462" y="3546237"/>
            <a:ext cx="20873688" cy="7541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sz="5400" b="1" kern="100" dirty="0">
                <a:ea typeface="Aptos" panose="020B0004020202020204" pitchFamily="34" charset="0"/>
                <a:cs typeface="Times New Roman" panose="02020603050405020304" pitchFamily="18" charset="0"/>
              </a:rPr>
              <a:t>A</a:t>
            </a:r>
            <a:r>
              <a:rPr lang="en-US" sz="5400" b="1" kern="100" dirty="0">
                <a:effectLst/>
                <a:ea typeface="Aptos" panose="020B0004020202020204" pitchFamily="34" charset="0"/>
                <a:cs typeface="Times New Roman" panose="02020603050405020304" pitchFamily="18" charset="0"/>
              </a:rPr>
              <a:t> great safety culture is a living, breathing entity that permeates every aspect of the organization. </a:t>
            </a:r>
          </a:p>
          <a:p>
            <a:pPr algn="l" defTabSz="914400">
              <a:lnSpc>
                <a:spcPct val="130000"/>
              </a:lnSpc>
              <a:buSzPct val="123000"/>
              <a:defRPr sz="5000">
                <a:solidFill>
                  <a:srgbClr val="173D6D"/>
                </a:solidFill>
              </a:defRPr>
            </a:pPr>
            <a:endParaRPr lang="en-US" sz="5400" b="1" kern="100" dirty="0">
              <a:ea typeface="Aptos" panose="020B0004020202020204" pitchFamily="34" charset="0"/>
              <a:cs typeface="Times New Roman" panose="02020603050405020304" pitchFamily="18" charset="0"/>
            </a:endParaRPr>
          </a:p>
          <a:p>
            <a:pPr algn="l" defTabSz="914400">
              <a:lnSpc>
                <a:spcPct val="130000"/>
              </a:lnSpc>
              <a:buSzPct val="123000"/>
              <a:defRPr sz="5000">
                <a:solidFill>
                  <a:srgbClr val="173D6D"/>
                </a:solidFill>
              </a:defRPr>
            </a:pPr>
            <a:r>
              <a:rPr lang="en-US" sz="5400" b="1" kern="100" dirty="0">
                <a:effectLst/>
                <a:ea typeface="Aptos" panose="020B0004020202020204" pitchFamily="34" charset="0"/>
                <a:cs typeface="Times New Roman" panose="02020603050405020304" pitchFamily="18" charset="0"/>
              </a:rPr>
              <a:t>It's a culture where everyone feels responsible for their own safety and the safety of others, and where safety is always the top priority.</a:t>
            </a:r>
            <a:endParaRPr lang="en-US" sz="5400" kern="100" dirty="0">
              <a:effectLst/>
              <a:ea typeface="Aptos" panose="020B0004020202020204" pitchFamily="34" charset="0"/>
              <a:cs typeface="Times New Roman" panose="02020603050405020304" pitchFamily="18" charset="0"/>
            </a:endParaRPr>
          </a:p>
          <a:p>
            <a:pPr algn="l" defTabSz="914400">
              <a:lnSpc>
                <a:spcPct val="130000"/>
              </a:lnSpc>
              <a:buSzPct val="123000"/>
              <a:defRPr sz="5000">
                <a:solidFill>
                  <a:srgbClr val="173D6D"/>
                </a:solidFill>
              </a:defRPr>
            </a:pPr>
            <a:endParaRPr sz="5400"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622445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1670172"/>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Safety vs. Profitability?</a:t>
            </a:r>
            <a:endParaRPr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2043462" y="4110417"/>
            <a:ext cx="20706810" cy="5984070"/>
          </a:xfrm>
          <a:prstGeom prst="rect">
            <a:avLst/>
          </a:prstGeom>
          <a:solidFill>
            <a:srgbClr val="C2262A"/>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nchor="ctr">
            <a:spAutoFit/>
          </a:bodyPr>
          <a:lstStyle/>
          <a:p>
            <a:pPr defTabSz="914400">
              <a:lnSpc>
                <a:spcPct val="130000"/>
              </a:lnSpc>
              <a:buSzPct val="123000"/>
              <a:defRPr sz="5000">
                <a:solidFill>
                  <a:srgbClr val="173D6D"/>
                </a:solidFill>
              </a:defRPr>
            </a:pPr>
            <a:r>
              <a:rPr lang="en-US" sz="115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S</a:t>
            </a:r>
            <a:r>
              <a:rPr lang="en-US" sz="115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afety is more important than profitability!</a:t>
            </a:r>
            <a:endParaRPr lang="en-US" sz="115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l" defTabSz="914400">
              <a:lnSpc>
                <a:spcPct val="130000"/>
              </a:lnSpc>
              <a:buSzPct val="123000"/>
              <a:defRPr sz="5000">
                <a:solidFill>
                  <a:srgbClr val="173D6D"/>
                </a:solidFill>
              </a:defRPr>
            </a:pPr>
            <a:endParaRPr sz="6600" dirty="0">
              <a:solidFill>
                <a:schemeClr val="bg1"/>
              </a:solidFill>
            </a:endParaRPr>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32121744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4">
                                            <p:txEl>
                                              <p:pRg st="0" end="0"/>
                                            </p:txEl>
                                          </p:spTgt>
                                        </p:tgtEl>
                                      </p:cBhvr>
                                    </p:animEffect>
                                    <p:animScale>
                                      <p:cBhvr>
                                        <p:cTn id="7" dur="250" autoRev="1" fill="hold"/>
                                        <p:tgtEl>
                                          <p:spTgt spid="17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3356682" y="1856338"/>
            <a:ext cx="2102731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Why Is Safety More Important?</a:t>
            </a:r>
            <a:endParaRPr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5622392" y="3857433"/>
            <a:ext cx="14494408" cy="5969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06400" algn="l" defTabSz="914400">
              <a:lnSpc>
                <a:spcPct val="130000"/>
              </a:lnSpc>
              <a:buSzPct val="123000"/>
              <a:buChar char="•"/>
              <a:defRPr sz="5000">
                <a:solidFill>
                  <a:srgbClr val="173D6D"/>
                </a:solidFill>
              </a:defRPr>
            </a:pPr>
            <a:r>
              <a:rPr lang="en-US" sz="6000" b="1" dirty="0"/>
              <a:t>Ethical Obligation</a:t>
            </a:r>
          </a:p>
          <a:p>
            <a:pPr marL="406400" indent="-406400" algn="l" defTabSz="914400">
              <a:lnSpc>
                <a:spcPct val="130000"/>
              </a:lnSpc>
              <a:buSzPct val="123000"/>
              <a:buChar char="•"/>
              <a:defRPr sz="5000">
                <a:solidFill>
                  <a:srgbClr val="173D6D"/>
                </a:solidFill>
              </a:defRPr>
            </a:pPr>
            <a:r>
              <a:rPr lang="en-US" sz="6000" b="1" dirty="0"/>
              <a:t>Long-Term Sustainability</a:t>
            </a:r>
          </a:p>
          <a:p>
            <a:pPr marL="406400" indent="-406400" algn="l" defTabSz="914400">
              <a:lnSpc>
                <a:spcPct val="130000"/>
              </a:lnSpc>
              <a:buSzPct val="123000"/>
              <a:buChar char="•"/>
              <a:defRPr sz="5000">
                <a:solidFill>
                  <a:srgbClr val="173D6D"/>
                </a:solidFill>
              </a:defRPr>
            </a:pPr>
            <a:r>
              <a:rPr lang="en-US" sz="6000" b="1" dirty="0"/>
              <a:t>Employee Morale and Productivity</a:t>
            </a:r>
          </a:p>
          <a:p>
            <a:pPr marL="406400" indent="-406400" algn="l" defTabSz="914400">
              <a:lnSpc>
                <a:spcPct val="130000"/>
              </a:lnSpc>
              <a:buSzPct val="123000"/>
              <a:buChar char="•"/>
              <a:defRPr sz="5000">
                <a:solidFill>
                  <a:srgbClr val="173D6D"/>
                </a:solidFill>
              </a:defRPr>
            </a:pPr>
            <a:r>
              <a:rPr lang="en-US" sz="6000" b="1" dirty="0"/>
              <a:t>Legal and Regulator Compliance</a:t>
            </a:r>
          </a:p>
          <a:p>
            <a:pPr marL="406400" indent="-406400" algn="l" defTabSz="914400">
              <a:lnSpc>
                <a:spcPct val="130000"/>
              </a:lnSpc>
              <a:buSzPct val="123000"/>
              <a:buChar char="•"/>
              <a:defRPr sz="5000">
                <a:solidFill>
                  <a:srgbClr val="173D6D"/>
                </a:solidFill>
              </a:defRPr>
            </a:pPr>
            <a:r>
              <a:rPr lang="en-US" sz="6000" b="1" dirty="0"/>
              <a:t>Reputation and Brand Image </a:t>
            </a:r>
            <a:endParaRPr sz="6000" b="1"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7806535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1573752"/>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Why Is Safety More Important?</a:t>
            </a:r>
            <a:endParaRPr dirty="0">
              <a:solidFill>
                <a:schemeClr val="bg1"/>
              </a:solidFill>
              <a:effectLst>
                <a:outerShdw blurRad="38100" dist="38100" dir="2700000" algn="tl">
                  <a:srgbClr val="000000">
                    <a:alpha val="43137"/>
                  </a:srgbClr>
                </a:outerShdw>
              </a:effectLst>
            </a:endParaRPr>
          </a:p>
        </p:txBody>
      </p:sp>
      <p:sp>
        <p:nvSpPr>
          <p:cNvPr id="174" name="TextBox 2"/>
          <p:cNvSpPr txBox="1"/>
          <p:nvPr/>
        </p:nvSpPr>
        <p:spPr>
          <a:xfrm>
            <a:off x="2043462" y="3045937"/>
            <a:ext cx="20284368" cy="71693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sz="6000" b="1" dirty="0">
                <a:effectLst/>
                <a:ea typeface="Aptos" panose="020B0004020202020204" pitchFamily="34" charset="0"/>
                <a:cs typeface="Times New Roman" panose="02020603050405020304" pitchFamily="18" charset="0"/>
              </a:rPr>
              <a:t>Prioritizing Safety </a:t>
            </a:r>
            <a:r>
              <a:rPr lang="en-US" sz="6000" b="1" dirty="0">
                <a:ea typeface="Aptos" panose="020B0004020202020204" pitchFamily="34" charset="0"/>
                <a:cs typeface="Times New Roman" panose="02020603050405020304" pitchFamily="18" charset="0"/>
              </a:rPr>
              <a:t>C</a:t>
            </a:r>
            <a:r>
              <a:rPr lang="en-US" sz="6000" b="1" dirty="0">
                <a:effectLst/>
                <a:ea typeface="Aptos" panose="020B0004020202020204" pitchFamily="34" charset="0"/>
                <a:cs typeface="Times New Roman" panose="02020603050405020304" pitchFamily="18" charset="0"/>
              </a:rPr>
              <a:t>an </a:t>
            </a:r>
            <a:r>
              <a:rPr lang="en-US" sz="6000" b="1" dirty="0">
                <a:ea typeface="Aptos" panose="020B0004020202020204" pitchFamily="34" charset="0"/>
                <a:cs typeface="Times New Roman" panose="02020603050405020304" pitchFamily="18" charset="0"/>
              </a:rPr>
              <a:t>L</a:t>
            </a:r>
            <a:r>
              <a:rPr lang="en-US" sz="6000" b="1" dirty="0">
                <a:effectLst/>
                <a:ea typeface="Aptos" panose="020B0004020202020204" pitchFamily="34" charset="0"/>
                <a:cs typeface="Times New Roman" panose="02020603050405020304" pitchFamily="18" charset="0"/>
              </a:rPr>
              <a:t>ead to: </a:t>
            </a:r>
          </a:p>
          <a:p>
            <a:pPr marL="406400" indent="-406400" algn="l" defTabSz="914400">
              <a:lnSpc>
                <a:spcPct val="130000"/>
              </a:lnSpc>
              <a:buSzPct val="123000"/>
              <a:buChar char="•"/>
              <a:defRPr sz="5000">
                <a:solidFill>
                  <a:srgbClr val="173D6D"/>
                </a:solidFill>
              </a:defRPr>
            </a:pPr>
            <a:r>
              <a:rPr lang="en-US" sz="6000" dirty="0">
                <a:ea typeface="Aptos" panose="020B0004020202020204" pitchFamily="34" charset="0"/>
                <a:cs typeface="Times New Roman" panose="02020603050405020304" pitchFamily="18" charset="0"/>
              </a:rPr>
              <a:t>I</a:t>
            </a:r>
            <a:r>
              <a:rPr lang="en-US" sz="6000" dirty="0">
                <a:effectLst/>
                <a:ea typeface="Aptos" panose="020B0004020202020204" pitchFamily="34" charset="0"/>
                <a:cs typeface="Times New Roman" panose="02020603050405020304" pitchFamily="18" charset="0"/>
              </a:rPr>
              <a:t>ncreased Efficiency</a:t>
            </a:r>
          </a:p>
          <a:p>
            <a:pPr marL="406400" indent="-406400" algn="l" defTabSz="914400">
              <a:lnSpc>
                <a:spcPct val="130000"/>
              </a:lnSpc>
              <a:buSzPct val="123000"/>
              <a:buChar char="•"/>
              <a:defRPr sz="5000">
                <a:solidFill>
                  <a:srgbClr val="173D6D"/>
                </a:solidFill>
              </a:defRPr>
            </a:pPr>
            <a:r>
              <a:rPr lang="en-US" sz="6000" dirty="0">
                <a:ea typeface="Aptos" panose="020B0004020202020204" pitchFamily="34" charset="0"/>
                <a:cs typeface="Times New Roman" panose="02020603050405020304" pitchFamily="18" charset="0"/>
              </a:rPr>
              <a:t>R</a:t>
            </a:r>
            <a:r>
              <a:rPr lang="en-US" sz="6000" dirty="0">
                <a:effectLst/>
                <a:ea typeface="Aptos" panose="020B0004020202020204" pitchFamily="34" charset="0"/>
                <a:cs typeface="Times New Roman" panose="02020603050405020304" pitchFamily="18" charset="0"/>
              </a:rPr>
              <a:t>educed Costs</a:t>
            </a:r>
          </a:p>
          <a:p>
            <a:pPr marL="406400" indent="-406400" algn="l" defTabSz="914400">
              <a:lnSpc>
                <a:spcPct val="130000"/>
              </a:lnSpc>
              <a:buSzPct val="123000"/>
              <a:buChar char="•"/>
              <a:defRPr sz="5000">
                <a:solidFill>
                  <a:srgbClr val="173D6D"/>
                </a:solidFill>
              </a:defRPr>
            </a:pPr>
            <a:r>
              <a:rPr lang="en-US" sz="6000" dirty="0">
                <a:ea typeface="Aptos" panose="020B0004020202020204" pitchFamily="34" charset="0"/>
                <a:cs typeface="Times New Roman" panose="02020603050405020304" pitchFamily="18" charset="0"/>
              </a:rPr>
              <a:t>I</a:t>
            </a:r>
            <a:r>
              <a:rPr lang="en-US" sz="6000" dirty="0">
                <a:effectLst/>
                <a:ea typeface="Aptos" panose="020B0004020202020204" pitchFamily="34" charset="0"/>
                <a:cs typeface="Times New Roman" panose="02020603050405020304" pitchFamily="18" charset="0"/>
              </a:rPr>
              <a:t>mproved Productivity</a:t>
            </a:r>
          </a:p>
          <a:p>
            <a:pPr marL="406400" indent="-406400" algn="l" defTabSz="914400">
              <a:lnSpc>
                <a:spcPct val="130000"/>
              </a:lnSpc>
              <a:buSzPct val="123000"/>
              <a:buChar char="•"/>
              <a:defRPr sz="5000">
                <a:solidFill>
                  <a:srgbClr val="173D6D"/>
                </a:solidFill>
              </a:defRPr>
            </a:pPr>
            <a:endParaRPr lang="en-US" sz="6000" dirty="0">
              <a:ea typeface="Aptos" panose="020B0004020202020204" pitchFamily="34" charset="0"/>
              <a:cs typeface="Times New Roman" panose="02020603050405020304" pitchFamily="18" charset="0"/>
            </a:endParaRPr>
          </a:p>
          <a:p>
            <a:pPr marL="406400" indent="-406400" algn="l" defTabSz="914400">
              <a:lnSpc>
                <a:spcPct val="130000"/>
              </a:lnSpc>
              <a:buSzPct val="123000"/>
              <a:buChar char="•"/>
              <a:defRPr sz="5000">
                <a:solidFill>
                  <a:srgbClr val="173D6D"/>
                </a:solidFill>
              </a:defRPr>
            </a:pPr>
            <a:r>
              <a:rPr lang="en-US" sz="6000" dirty="0">
                <a:effectLst/>
                <a:ea typeface="Aptos" panose="020B0004020202020204" pitchFamily="34" charset="0"/>
                <a:cs typeface="Times New Roman" panose="02020603050405020304" pitchFamily="18" charset="0"/>
              </a:rPr>
              <a:t>All of which contribute to greater profitability in the long run</a:t>
            </a:r>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1642147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2097616"/>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Why Is Safety More Important?</a:t>
            </a:r>
          </a:p>
        </p:txBody>
      </p:sp>
      <p:sp>
        <p:nvSpPr>
          <p:cNvPr id="174" name="TextBox 2"/>
          <p:cNvSpPr txBox="1"/>
          <p:nvPr/>
        </p:nvSpPr>
        <p:spPr>
          <a:xfrm>
            <a:off x="2043462" y="4330898"/>
            <a:ext cx="21640800" cy="3568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sz="6000" b="1" kern="100" dirty="0">
                <a:effectLst/>
                <a:ea typeface="Aptos" panose="020B0004020202020204" pitchFamily="34" charset="0"/>
                <a:cs typeface="Times New Roman" panose="02020603050405020304" pitchFamily="18" charset="0"/>
              </a:rPr>
              <a:t>Think of it this way: Safety is the foundation upon which a profitable business is built. Without a solid foundation, the entire structure is at risk of collapse.  </a:t>
            </a:r>
            <a:endParaRPr sz="6000"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84175519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4105026" y="2553762"/>
            <a:ext cx="15760831" cy="58631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What other challenges do you foresee in business?</a:t>
            </a:r>
          </a:p>
          <a:p>
            <a:endParaRPr lang="en-US" dirty="0"/>
          </a:p>
          <a:p>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How do you handle them? </a:t>
            </a:r>
            <a:endParaRPr dirty="0">
              <a:effectLst>
                <a:outerShdw blurRad="38100" dist="38100" dir="2700000" algn="tl">
                  <a:srgbClr val="000000">
                    <a:alpha val="43137"/>
                  </a:srgbClr>
                </a:outerShdw>
              </a:effectLst>
            </a:endParaRPr>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54594749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1021329"/>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lumMod val="95000"/>
                  </a:schemeClr>
                </a:solidFill>
                <a:effectLst>
                  <a:outerShdw blurRad="38100" dist="38100" dir="2700000" algn="tl">
                    <a:srgbClr val="000000">
                      <a:alpha val="43137"/>
                    </a:srgbClr>
                  </a:outerShdw>
                </a:effectLst>
              </a:rPr>
              <a:t> Who Are the Regulators?</a:t>
            </a:r>
            <a:endParaRPr dirty="0">
              <a:solidFill>
                <a:schemeClr val="bg1">
                  <a:lumMod val="95000"/>
                </a:schemeClr>
              </a:solidFill>
              <a:effectLst>
                <a:outerShdw blurRad="38100" dist="38100" dir="2700000" algn="tl">
                  <a:srgbClr val="000000">
                    <a:alpha val="43137"/>
                  </a:srgbClr>
                </a:outerShdw>
              </a:effectLst>
            </a:endParaRPr>
          </a:p>
        </p:txBody>
      </p:sp>
      <p:sp>
        <p:nvSpPr>
          <p:cNvPr id="174" name="TextBox 2"/>
          <p:cNvSpPr txBox="1"/>
          <p:nvPr/>
        </p:nvSpPr>
        <p:spPr>
          <a:xfrm>
            <a:off x="3405726" y="3066915"/>
            <a:ext cx="8574775" cy="59690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57200" algn="l" defTabSz="914400">
              <a:lnSpc>
                <a:spcPct val="130000"/>
              </a:lnSpc>
              <a:buSzPct val="123000"/>
              <a:buChar char="•"/>
              <a:defRPr sz="5000">
                <a:solidFill>
                  <a:srgbClr val="173D6D"/>
                </a:solidFill>
              </a:defRPr>
            </a:pPr>
            <a:r>
              <a:rPr lang="en-US" sz="6000" b="1" dirty="0"/>
              <a:t>USDOT</a:t>
            </a:r>
          </a:p>
          <a:p>
            <a:pPr marL="406400" indent="-457200" algn="l" defTabSz="914400">
              <a:lnSpc>
                <a:spcPct val="130000"/>
              </a:lnSpc>
              <a:buSzPct val="123000"/>
              <a:buChar char="•"/>
              <a:defRPr sz="5000">
                <a:solidFill>
                  <a:srgbClr val="173D6D"/>
                </a:solidFill>
              </a:defRPr>
            </a:pPr>
            <a:r>
              <a:rPr lang="en-US" sz="6000" b="1" dirty="0"/>
              <a:t>FMCSA</a:t>
            </a:r>
          </a:p>
          <a:p>
            <a:pPr marL="406400" indent="-457200" algn="l" defTabSz="914400">
              <a:lnSpc>
                <a:spcPct val="130000"/>
              </a:lnSpc>
              <a:buSzPct val="123000"/>
              <a:buChar char="•"/>
              <a:defRPr sz="5000">
                <a:solidFill>
                  <a:srgbClr val="173D6D"/>
                </a:solidFill>
              </a:defRPr>
            </a:pPr>
            <a:r>
              <a:rPr lang="en-US" sz="6000" b="1" dirty="0"/>
              <a:t>OSHA</a:t>
            </a:r>
          </a:p>
          <a:p>
            <a:pPr marL="406400" indent="-457200" algn="l" defTabSz="914400">
              <a:lnSpc>
                <a:spcPct val="130000"/>
              </a:lnSpc>
              <a:buSzPct val="123000"/>
              <a:buChar char="•"/>
              <a:defRPr sz="5000">
                <a:solidFill>
                  <a:srgbClr val="173D6D"/>
                </a:solidFill>
              </a:defRPr>
            </a:pPr>
            <a:r>
              <a:rPr lang="en-US" sz="6000" b="1" dirty="0"/>
              <a:t>DOL</a:t>
            </a:r>
          </a:p>
          <a:p>
            <a:pPr marL="406400" indent="-457200" algn="l" defTabSz="914400">
              <a:lnSpc>
                <a:spcPct val="130000"/>
              </a:lnSpc>
              <a:buSzPct val="123000"/>
              <a:buFontTx/>
              <a:buChar char="•"/>
              <a:defRPr sz="5000">
                <a:solidFill>
                  <a:srgbClr val="173D6D"/>
                </a:solidFill>
              </a:defRPr>
            </a:pPr>
            <a:r>
              <a:rPr lang="en-US" sz="6000" b="1" dirty="0"/>
              <a:t>State DOT</a:t>
            </a:r>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
        <p:nvSpPr>
          <p:cNvPr id="2" name="TextBox 1">
            <a:extLst>
              <a:ext uri="{FF2B5EF4-FFF2-40B4-BE49-F238E27FC236}">
                <a16:creationId xmlns:a16="http://schemas.microsoft.com/office/drawing/2014/main" id="{C0ADD1C3-7453-ECA2-EBE1-DE21BD4AD047}"/>
              </a:ext>
            </a:extLst>
          </p:cNvPr>
          <p:cNvSpPr txBox="1"/>
          <p:nvPr/>
        </p:nvSpPr>
        <p:spPr>
          <a:xfrm>
            <a:off x="11143492" y="3066915"/>
            <a:ext cx="11044704" cy="37035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400" indent="-457200" algn="l" defTabSz="914400">
              <a:lnSpc>
                <a:spcPct val="130000"/>
              </a:lnSpc>
              <a:buSzPct val="123000"/>
              <a:buChar char="•"/>
              <a:defRPr sz="5000">
                <a:solidFill>
                  <a:srgbClr val="173D6D"/>
                </a:solidFill>
              </a:defRPr>
            </a:pPr>
            <a:r>
              <a:rPr lang="en-US" sz="6000" b="1" dirty="0"/>
              <a:t>Local Authorities </a:t>
            </a:r>
          </a:p>
          <a:p>
            <a:pPr marL="406400" indent="-457200" algn="l" defTabSz="914400">
              <a:lnSpc>
                <a:spcPct val="130000"/>
              </a:lnSpc>
              <a:buSzPct val="123000"/>
              <a:buChar char="•"/>
              <a:defRPr sz="5000">
                <a:solidFill>
                  <a:srgbClr val="173D6D"/>
                </a:solidFill>
              </a:defRPr>
            </a:pPr>
            <a:r>
              <a:rPr lang="en-US" sz="6000" b="1" dirty="0"/>
              <a:t>Insurance Company(</a:t>
            </a:r>
            <a:r>
              <a:rPr lang="en-US" sz="6000" b="1" dirty="0" err="1"/>
              <a:t>ies</a:t>
            </a:r>
            <a:r>
              <a:rPr lang="en-US" sz="6000" b="1" dirty="0"/>
              <a:t>)</a:t>
            </a:r>
          </a:p>
          <a:p>
            <a:pPr marL="406400" indent="-457200" algn="l" defTabSz="914400">
              <a:lnSpc>
                <a:spcPct val="130000"/>
              </a:lnSpc>
              <a:buSzPct val="123000"/>
              <a:buChar char="•"/>
              <a:defRPr sz="5000">
                <a:solidFill>
                  <a:srgbClr val="173D6D"/>
                </a:solidFill>
              </a:defRPr>
            </a:pPr>
            <a:r>
              <a:rPr lang="en-US" sz="6000" b="1" dirty="0"/>
              <a:t>AUTO / GL / WC</a:t>
            </a:r>
          </a:p>
        </p:txBody>
      </p:sp>
      <p:sp>
        <p:nvSpPr>
          <p:cNvPr id="4" name="TextBox 3">
            <a:extLst>
              <a:ext uri="{FF2B5EF4-FFF2-40B4-BE49-F238E27FC236}">
                <a16:creationId xmlns:a16="http://schemas.microsoft.com/office/drawing/2014/main" id="{D3FA5B79-74DA-776D-4680-EF9D9F3FAD25}"/>
              </a:ext>
            </a:extLst>
          </p:cNvPr>
          <p:cNvSpPr txBox="1"/>
          <p:nvPr/>
        </p:nvSpPr>
        <p:spPr>
          <a:xfrm>
            <a:off x="11143492" y="7760696"/>
            <a:ext cx="12363060" cy="11677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06400" indent="-457200" algn="l" defTabSz="914400">
              <a:lnSpc>
                <a:spcPct val="130000"/>
              </a:lnSpc>
              <a:buSzPct val="123000"/>
              <a:buChar char="•"/>
              <a:defRPr sz="5000">
                <a:solidFill>
                  <a:srgbClr val="173D6D"/>
                </a:solidFill>
              </a:defRPr>
            </a:pPr>
            <a:r>
              <a:rPr lang="en-US" sz="6000" b="1" dirty="0"/>
              <a:t>Others</a:t>
            </a:r>
          </a:p>
        </p:txBody>
      </p:sp>
    </p:spTree>
    <p:extLst>
      <p:ext uri="{BB962C8B-B14F-4D97-AF65-F5344CB8AC3E}">
        <p14:creationId xmlns:p14="http://schemas.microsoft.com/office/powerpoint/2010/main" val="5474805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4629150" y="2195940"/>
            <a:ext cx="19754850"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solidFill>
                <a:effectLst>
                  <a:outerShdw blurRad="38100" dist="38100" dir="2700000" algn="tl">
                    <a:srgbClr val="000000">
                      <a:alpha val="43137"/>
                    </a:srgbClr>
                  </a:outerShdw>
                </a:effectLst>
              </a:rPr>
              <a:t> Teamwork – Work as a TEAM</a:t>
            </a:r>
          </a:p>
        </p:txBody>
      </p:sp>
      <p:sp>
        <p:nvSpPr>
          <p:cNvPr id="174" name="TextBox 2"/>
          <p:cNvSpPr txBox="1"/>
          <p:nvPr/>
        </p:nvSpPr>
        <p:spPr>
          <a:xfrm>
            <a:off x="5622392" y="4028883"/>
            <a:ext cx="14243465"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
        <p:nvSpPr>
          <p:cNvPr id="17" name="Oval 16">
            <a:extLst>
              <a:ext uri="{FF2B5EF4-FFF2-40B4-BE49-F238E27FC236}">
                <a16:creationId xmlns:a16="http://schemas.microsoft.com/office/drawing/2014/main" id="{0F04CB36-EDB8-672D-C5AF-D5B10EB34966}"/>
              </a:ext>
            </a:extLst>
          </p:cNvPr>
          <p:cNvSpPr/>
          <p:nvPr/>
        </p:nvSpPr>
        <p:spPr>
          <a:xfrm>
            <a:off x="6864000" y="5057999"/>
            <a:ext cx="2196000" cy="219600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18" name="Rectangle 17" descr="Meeting">
            <a:extLst>
              <a:ext uri="{FF2B5EF4-FFF2-40B4-BE49-F238E27FC236}">
                <a16:creationId xmlns:a16="http://schemas.microsoft.com/office/drawing/2014/main" id="{19485CD2-7883-64B0-EDE8-42C6D4FC8BB0}"/>
              </a:ext>
            </a:extLst>
          </p:cNvPr>
          <p:cNvSpPr/>
          <p:nvPr/>
        </p:nvSpPr>
        <p:spPr>
          <a:xfrm>
            <a:off x="7332000" y="5525999"/>
            <a:ext cx="1260000" cy="1260000"/>
          </a:xfrm>
          <a:prstGeom prst="rect">
            <a:avLst/>
          </a:prstGeom>
          <a: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9" name="Group 18">
            <a:extLst>
              <a:ext uri="{FF2B5EF4-FFF2-40B4-BE49-F238E27FC236}">
                <a16:creationId xmlns:a16="http://schemas.microsoft.com/office/drawing/2014/main" id="{70700A16-454B-7191-06BB-35B9E3572CCA}"/>
              </a:ext>
            </a:extLst>
          </p:cNvPr>
          <p:cNvGrpSpPr/>
          <p:nvPr/>
        </p:nvGrpSpPr>
        <p:grpSpPr>
          <a:xfrm>
            <a:off x="6162000" y="7938000"/>
            <a:ext cx="3600000" cy="720000"/>
            <a:chOff x="4485600" y="5431338"/>
            <a:chExt cx="3600000" cy="720000"/>
          </a:xfrm>
        </p:grpSpPr>
        <p:sp>
          <p:nvSpPr>
            <p:cNvPr id="30" name="Rectangle 29">
              <a:extLst>
                <a:ext uri="{FF2B5EF4-FFF2-40B4-BE49-F238E27FC236}">
                  <a16:creationId xmlns:a16="http://schemas.microsoft.com/office/drawing/2014/main" id="{EF06A3DA-2D33-5288-6998-44A293B24571}"/>
                </a:ext>
              </a:extLst>
            </p:cNvPr>
            <p:cNvSpPr/>
            <p:nvPr/>
          </p:nvSpPr>
          <p:spPr>
            <a:xfrm>
              <a:off x="4485600" y="5431338"/>
              <a:ext cx="36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1" name="TextBox 30">
              <a:extLst>
                <a:ext uri="{FF2B5EF4-FFF2-40B4-BE49-F238E27FC236}">
                  <a16:creationId xmlns:a16="http://schemas.microsoft.com/office/drawing/2014/main" id="{A6D41F0A-5A20-D6BF-447E-5D3837DBDFE0}"/>
                </a:ext>
              </a:extLst>
            </p:cNvPr>
            <p:cNvSpPr txBox="1"/>
            <p:nvPr/>
          </p:nvSpPr>
          <p:spPr>
            <a:xfrm>
              <a:off x="4485600" y="5431338"/>
              <a:ext cx="36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cap="all"/>
              </a:pPr>
              <a:r>
                <a:rPr lang="en-US" sz="3300" kern="1200" dirty="0">
                  <a:effectLst>
                    <a:outerShdw blurRad="38100" dist="38100" dir="2700000" algn="tl">
                      <a:srgbClr val="000000">
                        <a:alpha val="43137"/>
                      </a:srgbClr>
                    </a:outerShdw>
                  </a:effectLst>
                </a:rPr>
                <a:t>Meetings</a:t>
              </a:r>
            </a:p>
          </p:txBody>
        </p:sp>
      </p:grpSp>
      <p:sp>
        <p:nvSpPr>
          <p:cNvPr id="20" name="Oval 19">
            <a:extLst>
              <a:ext uri="{FF2B5EF4-FFF2-40B4-BE49-F238E27FC236}">
                <a16:creationId xmlns:a16="http://schemas.microsoft.com/office/drawing/2014/main" id="{6FB82310-2102-3222-D585-B24EDE8D2938}"/>
              </a:ext>
            </a:extLst>
          </p:cNvPr>
          <p:cNvSpPr/>
          <p:nvPr/>
        </p:nvSpPr>
        <p:spPr>
          <a:xfrm>
            <a:off x="11094000" y="5057999"/>
            <a:ext cx="2196000" cy="219600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21" name="Rectangle 20" descr="Users">
            <a:extLst>
              <a:ext uri="{FF2B5EF4-FFF2-40B4-BE49-F238E27FC236}">
                <a16:creationId xmlns:a16="http://schemas.microsoft.com/office/drawing/2014/main" id="{2D71B564-D1B8-3FD8-C5E9-8690DA34C4F3}"/>
              </a:ext>
            </a:extLst>
          </p:cNvPr>
          <p:cNvSpPr/>
          <p:nvPr/>
        </p:nvSpPr>
        <p:spPr>
          <a:xfrm>
            <a:off x="11562000" y="5525999"/>
            <a:ext cx="1260000" cy="1260000"/>
          </a:xfrm>
          <a:prstGeom prst="rect">
            <a:avLst/>
          </a:prstGeom>
          <a: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2" name="Group 21">
            <a:extLst>
              <a:ext uri="{FF2B5EF4-FFF2-40B4-BE49-F238E27FC236}">
                <a16:creationId xmlns:a16="http://schemas.microsoft.com/office/drawing/2014/main" id="{F712692A-A6D4-07EF-56C5-20E8969EE4B0}"/>
              </a:ext>
            </a:extLst>
          </p:cNvPr>
          <p:cNvGrpSpPr/>
          <p:nvPr/>
        </p:nvGrpSpPr>
        <p:grpSpPr>
          <a:xfrm>
            <a:off x="10392000" y="7938000"/>
            <a:ext cx="3600000" cy="720000"/>
            <a:chOff x="8715600" y="5431338"/>
            <a:chExt cx="3600000" cy="720000"/>
          </a:xfrm>
        </p:grpSpPr>
        <p:sp>
          <p:nvSpPr>
            <p:cNvPr id="28" name="Rectangle 27">
              <a:extLst>
                <a:ext uri="{FF2B5EF4-FFF2-40B4-BE49-F238E27FC236}">
                  <a16:creationId xmlns:a16="http://schemas.microsoft.com/office/drawing/2014/main" id="{2E8BC593-6F63-8A94-2834-E5F1622B7111}"/>
                </a:ext>
              </a:extLst>
            </p:cNvPr>
            <p:cNvSpPr/>
            <p:nvPr/>
          </p:nvSpPr>
          <p:spPr>
            <a:xfrm>
              <a:off x="8715600" y="5431338"/>
              <a:ext cx="36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9" name="TextBox 28">
              <a:extLst>
                <a:ext uri="{FF2B5EF4-FFF2-40B4-BE49-F238E27FC236}">
                  <a16:creationId xmlns:a16="http://schemas.microsoft.com/office/drawing/2014/main" id="{1A9DF214-6718-F8B6-C53A-3C93445DC719}"/>
                </a:ext>
              </a:extLst>
            </p:cNvPr>
            <p:cNvSpPr txBox="1"/>
            <p:nvPr/>
          </p:nvSpPr>
          <p:spPr>
            <a:xfrm>
              <a:off x="8715600" y="5431338"/>
              <a:ext cx="36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cap="all"/>
              </a:pPr>
              <a:r>
                <a:rPr lang="en-US" sz="3300" kern="1200" dirty="0">
                  <a:effectLst>
                    <a:outerShdw blurRad="38100" dist="38100" dir="2700000" algn="tl">
                      <a:srgbClr val="000000">
                        <a:alpha val="43137"/>
                      </a:srgbClr>
                    </a:outerShdw>
                  </a:effectLst>
                </a:rPr>
                <a:t>Collaboration</a:t>
              </a:r>
            </a:p>
          </p:txBody>
        </p:sp>
      </p:grpSp>
      <p:sp>
        <p:nvSpPr>
          <p:cNvPr id="23" name="Oval 22">
            <a:extLst>
              <a:ext uri="{FF2B5EF4-FFF2-40B4-BE49-F238E27FC236}">
                <a16:creationId xmlns:a16="http://schemas.microsoft.com/office/drawing/2014/main" id="{CC877602-5958-D12C-00E2-6DB36FA1AD69}"/>
              </a:ext>
            </a:extLst>
          </p:cNvPr>
          <p:cNvSpPr/>
          <p:nvPr/>
        </p:nvSpPr>
        <p:spPr>
          <a:xfrm>
            <a:off x="15324000" y="5057999"/>
            <a:ext cx="2196000" cy="219600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24" name="Rectangle 23" descr="Help">
            <a:extLst>
              <a:ext uri="{FF2B5EF4-FFF2-40B4-BE49-F238E27FC236}">
                <a16:creationId xmlns:a16="http://schemas.microsoft.com/office/drawing/2014/main" id="{FDB16516-4D24-FB21-5242-7AE51F45CCCA}"/>
              </a:ext>
            </a:extLst>
          </p:cNvPr>
          <p:cNvSpPr/>
          <p:nvPr/>
        </p:nvSpPr>
        <p:spPr>
          <a:xfrm>
            <a:off x="15792000" y="5525999"/>
            <a:ext cx="1260000" cy="1260000"/>
          </a:xfrm>
          <a:prstGeom prst="rect">
            <a:avLst/>
          </a:prstGeom>
          <a: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25" name="Group 24">
            <a:extLst>
              <a:ext uri="{FF2B5EF4-FFF2-40B4-BE49-F238E27FC236}">
                <a16:creationId xmlns:a16="http://schemas.microsoft.com/office/drawing/2014/main" id="{A8EAD6A8-6A96-77FE-4B70-EFD74D6CADA7}"/>
              </a:ext>
            </a:extLst>
          </p:cNvPr>
          <p:cNvGrpSpPr/>
          <p:nvPr/>
        </p:nvGrpSpPr>
        <p:grpSpPr>
          <a:xfrm>
            <a:off x="14622000" y="7938000"/>
            <a:ext cx="3600000" cy="720000"/>
            <a:chOff x="12945600" y="5431338"/>
            <a:chExt cx="3600000" cy="720000"/>
          </a:xfrm>
        </p:grpSpPr>
        <p:sp>
          <p:nvSpPr>
            <p:cNvPr id="26" name="Rectangle 25">
              <a:extLst>
                <a:ext uri="{FF2B5EF4-FFF2-40B4-BE49-F238E27FC236}">
                  <a16:creationId xmlns:a16="http://schemas.microsoft.com/office/drawing/2014/main" id="{3D9F1C07-F3B8-9EB4-340C-A45E3F5DE369}"/>
                </a:ext>
              </a:extLst>
            </p:cNvPr>
            <p:cNvSpPr/>
            <p:nvPr/>
          </p:nvSpPr>
          <p:spPr>
            <a:xfrm>
              <a:off x="12945600" y="5431338"/>
              <a:ext cx="36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7" name="TextBox 26">
              <a:extLst>
                <a:ext uri="{FF2B5EF4-FFF2-40B4-BE49-F238E27FC236}">
                  <a16:creationId xmlns:a16="http://schemas.microsoft.com/office/drawing/2014/main" id="{3AF66E27-BCC0-791F-3897-02B85D003443}"/>
                </a:ext>
              </a:extLst>
            </p:cNvPr>
            <p:cNvSpPr txBox="1"/>
            <p:nvPr/>
          </p:nvSpPr>
          <p:spPr>
            <a:xfrm>
              <a:off x="12945600" y="5431338"/>
              <a:ext cx="360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66850">
                <a:lnSpc>
                  <a:spcPct val="100000"/>
                </a:lnSpc>
                <a:spcBef>
                  <a:spcPct val="0"/>
                </a:spcBef>
                <a:spcAft>
                  <a:spcPct val="35000"/>
                </a:spcAft>
                <a:buNone/>
                <a:defRPr cap="all"/>
              </a:pPr>
              <a:r>
                <a:rPr lang="en-US" sz="3300" kern="1200" dirty="0">
                  <a:effectLst>
                    <a:outerShdw blurRad="38100" dist="38100" dir="2700000" algn="tl">
                      <a:srgbClr val="000000">
                        <a:alpha val="43137"/>
                      </a:srgbClr>
                    </a:outerShdw>
                  </a:effectLst>
                </a:rPr>
                <a:t>What else?</a:t>
              </a:r>
            </a:p>
          </p:txBody>
        </p:sp>
      </p:grpSp>
    </p:spTree>
    <p:extLst>
      <p:ext uri="{BB962C8B-B14F-4D97-AF65-F5344CB8AC3E}">
        <p14:creationId xmlns:p14="http://schemas.microsoft.com/office/powerpoint/2010/main" val="232393952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starry-background_short1.jpg" descr="starry-background_short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2533" y="-24458"/>
            <a:ext cx="24469067" cy="13764915"/>
          </a:xfrm>
          <a:prstGeom prst="rect">
            <a:avLst/>
          </a:prstGeom>
          <a:ln w="12700">
            <a:miter lim="400000"/>
          </a:ln>
        </p:spPr>
      </p:pic>
      <p:sp>
        <p:nvSpPr>
          <p:cNvPr id="181" name="TextBox 1"/>
          <p:cNvSpPr txBox="1"/>
          <p:nvPr/>
        </p:nvSpPr>
        <p:spPr>
          <a:xfrm>
            <a:off x="-1262914" y="1554940"/>
            <a:ext cx="15760829" cy="25853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914400">
              <a:lnSpc>
                <a:spcPct val="90000"/>
              </a:lnSpc>
              <a:defRPr sz="9000" b="1">
                <a:solidFill>
                  <a:srgbClr val="B2322E"/>
                </a:solidFill>
              </a:defRPr>
            </a:pPr>
            <a:r>
              <a:rPr dirty="0">
                <a:effectLst>
                  <a:outerShdw blurRad="38100" dist="38100" dir="2700000" algn="tl">
                    <a:srgbClr val="000000">
                      <a:alpha val="43137"/>
                    </a:srgbClr>
                  </a:outerShdw>
                </a:effectLst>
              </a:rPr>
              <a:t>Let Us Know How</a:t>
            </a:r>
          </a:p>
          <a:p>
            <a:pPr defTabSz="914400">
              <a:lnSpc>
                <a:spcPct val="90000"/>
              </a:lnSpc>
              <a:defRPr sz="9000" b="1">
                <a:solidFill>
                  <a:srgbClr val="B2322E"/>
                </a:solidFill>
              </a:defRPr>
            </a:pPr>
            <a:r>
              <a:rPr dirty="0">
                <a:effectLst>
                  <a:outerShdw blurRad="38100" dist="38100" dir="2700000" algn="tl">
                    <a:srgbClr val="000000">
                      <a:alpha val="43137"/>
                    </a:srgbClr>
                  </a:outerShdw>
                </a:effectLst>
              </a:rPr>
              <a:t>We Did! </a:t>
            </a:r>
          </a:p>
        </p:txBody>
      </p:sp>
      <p:pic>
        <p:nvPicPr>
          <p:cNvPr id="182" name="CDNLA-Shop-App-survey.png" descr="CDNLA-Shop-App-survey.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08718" y="116279"/>
            <a:ext cx="19510796" cy="12560354"/>
          </a:xfrm>
          <a:prstGeom prst="rect">
            <a:avLst/>
          </a:prstGeom>
          <a:ln w="12700">
            <a:miter lim="400000"/>
          </a:ln>
        </p:spPr>
      </p:pic>
      <p:pic>
        <p:nvPicPr>
          <p:cNvPr id="183" name="IOS-icon-cd-nla-shows-1024x1024.png" descr="IOS-icon-cd-nla-shows-1024x102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07565" y="8884033"/>
            <a:ext cx="2501561" cy="2501561"/>
          </a:xfrm>
          <a:prstGeom prst="rect">
            <a:avLst/>
          </a:prstGeom>
          <a:ln w="12700">
            <a:miter lim="400000"/>
          </a:ln>
        </p:spPr>
      </p:pic>
      <p:pic>
        <p:nvPicPr>
          <p:cNvPr id="184" name="2024 Fall Show Education Survey QR Code.pdf" descr="2024 Fall Show Education Survey QR Code.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2409" y="5523187"/>
            <a:ext cx="5224266" cy="5224266"/>
          </a:xfrm>
          <a:prstGeom prst="rect">
            <a:avLst/>
          </a:prstGeom>
          <a:ln w="63500">
            <a:solidFill>
              <a:srgbClr val="D5D5D5"/>
            </a:solidFill>
            <a:miter lim="400000"/>
          </a:ln>
        </p:spPr>
      </p:pic>
      <p:sp>
        <p:nvSpPr>
          <p:cNvPr id="185" name="TextBox 1"/>
          <p:cNvSpPr txBox="1"/>
          <p:nvPr/>
        </p:nvSpPr>
        <p:spPr>
          <a:xfrm>
            <a:off x="-1262914" y="4136787"/>
            <a:ext cx="15760829" cy="11582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7000" b="1">
                <a:solidFill>
                  <a:srgbClr val="173D6D"/>
                </a:solidFill>
              </a:defRPr>
            </a:lvl1pPr>
          </a:lstStyle>
          <a:p>
            <a:r>
              <a:rPr dirty="0">
                <a:effectLst>
                  <a:outerShdw blurRad="38100" dist="38100" dir="2700000" algn="tl">
                    <a:srgbClr val="000000">
                      <a:alpha val="43137"/>
                    </a:srgbClr>
                  </a:outerShdw>
                </a:effectLst>
              </a:rPr>
              <a:t>Fill Out </a:t>
            </a:r>
            <a:r>
              <a:rPr lang="en-US" dirty="0">
                <a:effectLst>
                  <a:outerShdw blurRad="38100" dist="38100" dir="2700000" algn="tl">
                    <a:srgbClr val="000000">
                      <a:alpha val="43137"/>
                    </a:srgbClr>
                  </a:outerShdw>
                </a:effectLst>
              </a:rPr>
              <a:t>t</a:t>
            </a:r>
            <a:r>
              <a:rPr dirty="0">
                <a:effectLst>
                  <a:outerShdw blurRad="38100" dist="38100" dir="2700000" algn="tl">
                    <a:srgbClr val="000000">
                      <a:alpha val="43137"/>
                    </a:srgbClr>
                  </a:outerShdw>
                </a:effectLst>
              </a:rPr>
              <a:t>he Survey</a:t>
            </a:r>
          </a:p>
        </p:txBody>
      </p:sp>
      <p:pic>
        <p:nvPicPr>
          <p:cNvPr id="186" name="starry-background_short.jpg" descr="starry-background_short.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sp>
        <p:nvSpPr>
          <p:cNvPr id="187" name="Platinum Sponsors"/>
          <p:cNvSpPr txBox="1"/>
          <p:nvPr/>
        </p:nvSpPr>
        <p:spPr>
          <a:xfrm>
            <a:off x="17132901" y="12458945"/>
            <a:ext cx="475315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Coffee Sponsor</a:t>
            </a:r>
          </a:p>
        </p:txBody>
      </p:sp>
      <p:pic>
        <p:nvPicPr>
          <p:cNvPr id="188" name="Buffalo-Limo-Logo-17-logo-tag-BW.png" descr="Buffalo-Limo-Logo-17-logo-tag-BW.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1003583" y="11808870"/>
            <a:ext cx="2220885" cy="1801247"/>
          </a:xfrm>
          <a:prstGeom prst="rect">
            <a:avLst/>
          </a:prstGeom>
          <a:ln w="12700">
            <a:miter lim="400000"/>
          </a:ln>
        </p:spPr>
      </p:pic>
      <p:sp>
        <p:nvSpPr>
          <p:cNvPr id="189"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90" name="02 LA-Stacked_Logo-Dark1.png" descr="02 LA-Stacked_Logo-Dark1.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starry-background_short1.jpg" descr="starry-background_short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2533" y="-24458"/>
            <a:ext cx="24469068" cy="13764915"/>
          </a:xfrm>
          <a:prstGeom prst="rect">
            <a:avLst/>
          </a:prstGeom>
          <a:ln w="12700">
            <a:miter lim="400000"/>
          </a:ln>
        </p:spPr>
      </p:pic>
      <p:sp>
        <p:nvSpPr>
          <p:cNvPr id="193" name="TextBox 1"/>
          <p:cNvSpPr txBox="1"/>
          <p:nvPr/>
        </p:nvSpPr>
        <p:spPr>
          <a:xfrm>
            <a:off x="1979393" y="7047258"/>
            <a:ext cx="20425214" cy="1742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914400">
              <a:defRPr sz="800" b="1">
                <a:solidFill>
                  <a:srgbClr val="95303F"/>
                </a:solidFill>
              </a:defRPr>
            </a:pPr>
            <a:endParaRPr dirty="0"/>
          </a:p>
          <a:p>
            <a:pPr defTabSz="914400">
              <a:defRPr sz="10000" b="1" i="1">
                <a:solidFill>
                  <a:srgbClr val="B2322E"/>
                </a:solidFill>
              </a:defRPr>
            </a:pPr>
            <a:r>
              <a:rPr dirty="0">
                <a:effectLst>
                  <a:outerShdw blurRad="38100" dist="38100" dir="2700000" algn="tl">
                    <a:srgbClr val="000000">
                      <a:alpha val="43137"/>
                    </a:srgbClr>
                  </a:outerShdw>
                </a:effectLst>
              </a:rPr>
              <a:t>Thank You for Joining Us!</a:t>
            </a:r>
          </a:p>
        </p:txBody>
      </p:sp>
      <p:pic>
        <p:nvPicPr>
          <p:cNvPr id="194"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27225" y="3267445"/>
            <a:ext cx="17129550" cy="3119382"/>
          </a:xfrm>
          <a:prstGeom prst="rect">
            <a:avLst/>
          </a:prstGeom>
          <a:ln w="12700">
            <a:miter lim="400000"/>
          </a:ln>
        </p:spPr>
      </p:pic>
      <p:pic>
        <p:nvPicPr>
          <p:cNvPr id="195" name="starry-background_short.jpg" descr="starry-background_short.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sp>
        <p:nvSpPr>
          <p:cNvPr id="196" name="Platinum Sponsors"/>
          <p:cNvSpPr txBox="1"/>
          <p:nvPr/>
        </p:nvSpPr>
        <p:spPr>
          <a:xfrm>
            <a:off x="17132901" y="12458945"/>
            <a:ext cx="475315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Coffee Sponsor</a:t>
            </a:r>
          </a:p>
        </p:txBody>
      </p:sp>
      <p:pic>
        <p:nvPicPr>
          <p:cNvPr id="197" name="Buffalo-Limo-Logo-17-logo-tag-BW.png" descr="Buffalo-Limo-Logo-17-logo-tag-BW.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1003583" y="11808870"/>
            <a:ext cx="2220885" cy="1801247"/>
          </a:xfrm>
          <a:prstGeom prst="rect">
            <a:avLst/>
          </a:prstGeom>
          <a:ln w="12700">
            <a:miter lim="400000"/>
          </a:ln>
        </p:spPr>
      </p:pic>
      <p:sp>
        <p:nvSpPr>
          <p:cNvPr id="198"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99" name="02 LA-Stacked_Logo-Dark1.png" descr="02 LA-Stacked_Logo-Dark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1070390"/>
            <a:ext cx="22340538" cy="229293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lumMod val="95000"/>
                  </a:schemeClr>
                </a:solidFill>
                <a:effectLst>
                  <a:outerShdw blurRad="38100" dist="38100" dir="2700000" algn="tl">
                    <a:srgbClr val="000000">
                      <a:alpha val="43137"/>
                    </a:srgbClr>
                  </a:outerShdw>
                </a:effectLst>
              </a:rPr>
              <a:t> From a Safety Perspective:</a:t>
            </a:r>
          </a:p>
          <a:p>
            <a:r>
              <a:rPr lang="en-US" sz="6800" dirty="0">
                <a:solidFill>
                  <a:schemeClr val="bg1">
                    <a:lumMod val="95000"/>
                  </a:schemeClr>
                </a:solidFill>
                <a:effectLst>
                  <a:outerShdw blurRad="38100" dist="38100" dir="2700000" algn="tl">
                    <a:srgbClr val="000000">
                      <a:alpha val="43137"/>
                    </a:srgbClr>
                  </a:outerShdw>
                </a:effectLst>
              </a:rPr>
              <a:t> Where Does It Start?</a:t>
            </a:r>
            <a:endParaRPr sz="6800" dirty="0">
              <a:solidFill>
                <a:schemeClr val="bg1">
                  <a:lumMod val="95000"/>
                </a:schemeClr>
              </a:solidFill>
              <a:effectLst>
                <a:outerShdw blurRad="38100" dist="38100" dir="2700000" algn="tl">
                  <a:srgbClr val="000000">
                    <a:alpha val="43137"/>
                  </a:srgbClr>
                </a:outerShdw>
              </a:effectLst>
            </a:endParaRPr>
          </a:p>
        </p:txBody>
      </p:sp>
      <p:sp>
        <p:nvSpPr>
          <p:cNvPr id="174" name="TextBox 2"/>
          <p:cNvSpPr txBox="1"/>
          <p:nvPr/>
        </p:nvSpPr>
        <p:spPr>
          <a:xfrm>
            <a:off x="2043462" y="3860481"/>
            <a:ext cx="12726097" cy="43790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06400" indent="-457200" algn="l" defTabSz="914400">
              <a:lnSpc>
                <a:spcPct val="130000"/>
              </a:lnSpc>
              <a:buSzPct val="123000"/>
              <a:buChar char="•"/>
              <a:defRPr sz="5000">
                <a:solidFill>
                  <a:srgbClr val="173D6D"/>
                </a:solidFill>
              </a:defRPr>
            </a:pPr>
            <a:r>
              <a:rPr lang="en-US" sz="5500" b="1" dirty="0"/>
              <a:t>Walk in the Door</a:t>
            </a:r>
          </a:p>
          <a:p>
            <a:pPr marL="406400" indent="-457200" algn="l" defTabSz="914400">
              <a:lnSpc>
                <a:spcPct val="130000"/>
              </a:lnSpc>
              <a:buSzPct val="123000"/>
              <a:buChar char="•"/>
              <a:defRPr sz="5000">
                <a:solidFill>
                  <a:srgbClr val="173D6D"/>
                </a:solidFill>
              </a:defRPr>
            </a:pPr>
            <a:r>
              <a:rPr lang="en-US" sz="5500" b="1" dirty="0"/>
              <a:t>Application Process</a:t>
            </a:r>
          </a:p>
          <a:p>
            <a:pPr marL="406400" indent="-457200" algn="l" defTabSz="914400">
              <a:lnSpc>
                <a:spcPct val="130000"/>
              </a:lnSpc>
              <a:buSzPct val="123000"/>
              <a:buChar char="•"/>
              <a:defRPr sz="5000">
                <a:solidFill>
                  <a:srgbClr val="173D6D"/>
                </a:solidFill>
              </a:defRPr>
            </a:pPr>
            <a:r>
              <a:rPr lang="en-US" sz="5500" b="1" dirty="0"/>
              <a:t>Interview </a:t>
            </a:r>
          </a:p>
          <a:p>
            <a:pPr marL="406400" indent="-457200" algn="l" defTabSz="914400">
              <a:lnSpc>
                <a:spcPct val="130000"/>
              </a:lnSpc>
              <a:buSzPct val="123000"/>
              <a:buChar char="•"/>
              <a:defRPr sz="5000">
                <a:solidFill>
                  <a:srgbClr val="173D6D"/>
                </a:solidFill>
              </a:defRPr>
            </a:pPr>
            <a:r>
              <a:rPr lang="en-US" sz="5500" b="1" dirty="0"/>
              <a:t>Pre-Employment Drug Testing</a:t>
            </a:r>
            <a:endParaRPr sz="5500" b="1"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
        <p:nvSpPr>
          <p:cNvPr id="3" name="TextBox 2">
            <a:extLst>
              <a:ext uri="{FF2B5EF4-FFF2-40B4-BE49-F238E27FC236}">
                <a16:creationId xmlns:a16="http://schemas.microsoft.com/office/drawing/2014/main" id="{53D7DB92-56D5-68B6-EF31-9EECE902516B}"/>
              </a:ext>
            </a:extLst>
          </p:cNvPr>
          <p:cNvSpPr txBox="1"/>
          <p:nvPr/>
        </p:nvSpPr>
        <p:spPr>
          <a:xfrm>
            <a:off x="12919419" y="3860477"/>
            <a:ext cx="11464581" cy="43790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406400" indent="-457200" algn="l" defTabSz="914400">
              <a:lnSpc>
                <a:spcPct val="130000"/>
              </a:lnSpc>
              <a:buSzPct val="123000"/>
              <a:buChar char="•"/>
              <a:defRPr sz="5000">
                <a:solidFill>
                  <a:srgbClr val="173D6D"/>
                </a:solidFill>
              </a:defRPr>
            </a:pPr>
            <a:r>
              <a:rPr lang="en-US" sz="5500" b="1" dirty="0"/>
              <a:t>Road Test</a:t>
            </a:r>
          </a:p>
          <a:p>
            <a:pPr marL="406400" indent="-457200" algn="l" defTabSz="914400">
              <a:lnSpc>
                <a:spcPct val="130000"/>
              </a:lnSpc>
              <a:buSzPct val="123000"/>
              <a:buChar char="•"/>
              <a:defRPr sz="5000">
                <a:solidFill>
                  <a:srgbClr val="173D6D"/>
                </a:solidFill>
              </a:defRPr>
            </a:pPr>
            <a:r>
              <a:rPr lang="en-US" sz="5500" b="1" dirty="0"/>
              <a:t>Background Check</a:t>
            </a:r>
          </a:p>
          <a:p>
            <a:pPr marL="406400" indent="-457200" algn="l" defTabSz="914400">
              <a:lnSpc>
                <a:spcPct val="130000"/>
              </a:lnSpc>
              <a:buSzPct val="123000"/>
              <a:buChar char="•"/>
              <a:defRPr sz="5000">
                <a:solidFill>
                  <a:srgbClr val="173D6D"/>
                </a:solidFill>
              </a:defRPr>
            </a:pPr>
            <a:r>
              <a:rPr lang="en-US" sz="5500" b="1" dirty="0"/>
              <a:t>Insurance Company - Approval</a:t>
            </a:r>
          </a:p>
          <a:p>
            <a:pPr marL="406400" indent="-457200" algn="l" defTabSz="914400">
              <a:lnSpc>
                <a:spcPct val="130000"/>
              </a:lnSpc>
              <a:buSzPct val="123000"/>
              <a:buChar char="•"/>
              <a:defRPr sz="5000">
                <a:solidFill>
                  <a:srgbClr val="173D6D"/>
                </a:solidFill>
              </a:defRPr>
            </a:pPr>
            <a:r>
              <a:rPr lang="en-US" sz="5500" b="1" dirty="0"/>
              <a:t>FMCSA</a:t>
            </a:r>
          </a:p>
        </p:txBody>
      </p:sp>
    </p:spTree>
    <p:extLst>
      <p:ext uri="{BB962C8B-B14F-4D97-AF65-F5344CB8AC3E}">
        <p14:creationId xmlns:p14="http://schemas.microsoft.com/office/powerpoint/2010/main" val="22539590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043462" y="2547450"/>
            <a:ext cx="22340538"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lumMod val="95000"/>
                  </a:schemeClr>
                </a:solidFill>
                <a:effectLst>
                  <a:outerShdw blurRad="38100" dist="38100" dir="2700000" algn="tl">
                    <a:srgbClr val="000000">
                      <a:alpha val="43137"/>
                    </a:srgbClr>
                  </a:outerShdw>
                </a:effectLst>
              </a:rPr>
              <a:t> Tools</a:t>
            </a:r>
            <a:endParaRPr dirty="0">
              <a:solidFill>
                <a:schemeClr val="bg1">
                  <a:lumMod val="95000"/>
                </a:schemeClr>
              </a:solidFill>
              <a:effectLst>
                <a:outerShdw blurRad="38100" dist="38100" dir="2700000" algn="tl">
                  <a:srgbClr val="000000">
                    <a:alpha val="43137"/>
                  </a:srgbClr>
                </a:outerShdw>
              </a:effectLst>
            </a:endParaRPr>
          </a:p>
        </p:txBody>
      </p:sp>
      <p:sp>
        <p:nvSpPr>
          <p:cNvPr id="174" name="TextBox 2"/>
          <p:cNvSpPr txBox="1"/>
          <p:nvPr/>
        </p:nvSpPr>
        <p:spPr>
          <a:xfrm>
            <a:off x="2043462" y="4448564"/>
            <a:ext cx="17302039" cy="6556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sz="6600" b="1" dirty="0"/>
              <a:t>Background Checks</a:t>
            </a:r>
          </a:p>
          <a:p>
            <a:pPr algn="l" defTabSz="914400">
              <a:lnSpc>
                <a:spcPct val="130000"/>
              </a:lnSpc>
              <a:buSzPct val="123000"/>
              <a:defRPr sz="5000">
                <a:solidFill>
                  <a:srgbClr val="173D6D"/>
                </a:solidFill>
              </a:defRPr>
            </a:pPr>
            <a:r>
              <a:rPr lang="en-US" sz="6600" kern="100" dirty="0">
                <a:effectLst/>
                <a:ea typeface="Aptos" panose="020B0004020202020204" pitchFamily="34" charset="0"/>
                <a:cs typeface="Times New Roman" panose="02020603050405020304" pitchFamily="18" charset="0"/>
                <a:hlinkClick r:id="rId2"/>
              </a:rPr>
              <a:t>https://www.psp.fmcsa.dot.gov/psp/home</a:t>
            </a:r>
            <a:endParaRPr lang="en-US" sz="6600" kern="100" dirty="0">
              <a:effectLst/>
              <a:ea typeface="Aptos" panose="020B0004020202020204" pitchFamily="34" charset="0"/>
              <a:cs typeface="Times New Roman" panose="02020603050405020304" pitchFamily="18" charset="0"/>
            </a:endParaRPr>
          </a:p>
          <a:p>
            <a:pPr marL="406400" indent="-457200" algn="l" defTabSz="914400">
              <a:lnSpc>
                <a:spcPct val="130000"/>
              </a:lnSpc>
              <a:buSzPct val="123000"/>
              <a:buFontTx/>
              <a:buChar char="•"/>
              <a:defRPr sz="5000">
                <a:solidFill>
                  <a:srgbClr val="173D6D"/>
                </a:solidFill>
              </a:defRPr>
            </a:pPr>
            <a:endParaRPr lang="en-US" sz="6600" kern="100" dirty="0">
              <a:effectLst/>
              <a:ea typeface="Aptos" panose="020B0004020202020204" pitchFamily="34" charset="0"/>
              <a:cs typeface="Times New Roman" panose="02020603050405020304" pitchFamily="18" charset="0"/>
            </a:endParaRPr>
          </a:p>
          <a:p>
            <a:pPr indent="-457200" algn="l" defTabSz="914400">
              <a:lnSpc>
                <a:spcPct val="130000"/>
              </a:lnSpc>
              <a:buSzPct val="123000"/>
              <a:defRPr sz="5000">
                <a:solidFill>
                  <a:srgbClr val="173D6D"/>
                </a:solidFill>
              </a:defRPr>
            </a:pPr>
            <a:endParaRPr lang="en-US" sz="6600" dirty="0"/>
          </a:p>
          <a:p>
            <a:pPr marL="406400" indent="-457200" algn="l" defTabSz="914400">
              <a:lnSpc>
                <a:spcPct val="130000"/>
              </a:lnSpc>
              <a:buSzPct val="123000"/>
              <a:buChar char="•"/>
              <a:defRPr sz="5000">
                <a:solidFill>
                  <a:srgbClr val="173D6D"/>
                </a:solidFill>
              </a:defRPr>
            </a:pPr>
            <a:endParaRPr sz="6600" dirty="0"/>
          </a:p>
        </p:txBody>
      </p:sp>
      <p:pic>
        <p:nvPicPr>
          <p:cNvPr id="175" name="starry-background_short.jpg" descr="starry-background_shor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09814005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extBox 2"/>
          <p:cNvSpPr txBox="1"/>
          <p:nvPr/>
        </p:nvSpPr>
        <p:spPr>
          <a:xfrm>
            <a:off x="5622392" y="4028883"/>
            <a:ext cx="12726097" cy="9884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pic>
        <p:nvPicPr>
          <p:cNvPr id="2" name="Picture 1" descr="A screenshot of a computer&#10;&#10;Description automatically generated">
            <a:extLst>
              <a:ext uri="{FF2B5EF4-FFF2-40B4-BE49-F238E27FC236}">
                <a16:creationId xmlns:a16="http://schemas.microsoft.com/office/drawing/2014/main" id="{F56B9894-2FA9-1778-3564-DFDA35EAE5A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749808" y="338868"/>
            <a:ext cx="23383626" cy="108138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643161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481943" y="2261911"/>
            <a:ext cx="21902057" cy="1246491"/>
          </a:xfrm>
          <a:prstGeom prst="rect">
            <a:avLst/>
          </a:prstGeom>
          <a:solidFill>
            <a:srgbClr val="0070C0"/>
          </a:solidFill>
          <a:ln w="12700">
            <a:noFill/>
            <a:miter lim="4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bg1">
                    <a:lumMod val="95000"/>
                  </a:schemeClr>
                </a:solidFill>
                <a:effectLst>
                  <a:outerShdw blurRad="38100" dist="38100" dir="2700000" algn="tl">
                    <a:srgbClr val="000000">
                      <a:alpha val="43137"/>
                    </a:srgbClr>
                  </a:outerShdw>
                </a:effectLst>
              </a:rPr>
              <a:t> Tools</a:t>
            </a:r>
            <a:endParaRPr dirty="0">
              <a:solidFill>
                <a:schemeClr val="bg1">
                  <a:lumMod val="95000"/>
                </a:schemeClr>
              </a:solidFill>
              <a:effectLst>
                <a:outerShdw blurRad="38100" dist="38100" dir="2700000" algn="tl">
                  <a:srgbClr val="000000">
                    <a:alpha val="43137"/>
                  </a:srgbClr>
                </a:outerShdw>
              </a:effectLst>
            </a:endParaRPr>
          </a:p>
        </p:txBody>
      </p:sp>
      <p:sp>
        <p:nvSpPr>
          <p:cNvPr id="174" name="TextBox 2"/>
          <p:cNvSpPr txBox="1"/>
          <p:nvPr/>
        </p:nvSpPr>
        <p:spPr>
          <a:xfrm>
            <a:off x="2481943" y="4028883"/>
            <a:ext cx="19260457" cy="69501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sz="6600" b="1" dirty="0"/>
              <a:t>Drug and Alcohol Testing</a:t>
            </a:r>
          </a:p>
          <a:p>
            <a:pPr algn="l" defTabSz="914400">
              <a:lnSpc>
                <a:spcPct val="130000"/>
              </a:lnSpc>
              <a:buSzPct val="123000"/>
              <a:defRPr sz="5000">
                <a:solidFill>
                  <a:srgbClr val="173D6D"/>
                </a:solidFill>
              </a:defRPr>
            </a:pPr>
            <a:r>
              <a:rPr lang="en-US" sz="6600" kern="100" dirty="0">
                <a:effectLst/>
                <a:ea typeface="Aptos" panose="020B0004020202020204" pitchFamily="34" charset="0"/>
                <a:cs typeface="Times New Roman" panose="02020603050405020304" pitchFamily="18" charset="0"/>
                <a:hlinkClick r:id="rId2"/>
              </a:rPr>
              <a:t>https://www.fmcsa.dot.gov/regulations/drug-alcohol-testing-program</a:t>
            </a:r>
            <a:endParaRPr lang="en-US" sz="6600" kern="100" dirty="0">
              <a:effectLst/>
              <a:ea typeface="Aptos" panose="020B0004020202020204" pitchFamily="34" charset="0"/>
              <a:cs typeface="Times New Roman" panose="02020603050405020304" pitchFamily="18" charset="0"/>
            </a:endParaRPr>
          </a:p>
          <a:p>
            <a:pPr marL="406400" indent="-406400" algn="l" defTabSz="914400">
              <a:lnSpc>
                <a:spcPct val="130000"/>
              </a:lnSpc>
              <a:buSzPct val="123000"/>
              <a:buFontTx/>
              <a:buChar char="•"/>
              <a:defRPr sz="5000">
                <a:solidFill>
                  <a:srgbClr val="173D6D"/>
                </a:solidFill>
              </a:defRPr>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406400" indent="-406400" algn="l" defTabSz="914400">
              <a:lnSpc>
                <a:spcPct val="130000"/>
              </a:lnSpc>
              <a:buSzPct val="123000"/>
              <a:buChar char="•"/>
              <a:defRPr sz="5000">
                <a:solidFill>
                  <a:srgbClr val="173D6D"/>
                </a:solidFill>
              </a:defRPr>
            </a:pPr>
            <a:endParaRPr lang="en-US" dirty="0"/>
          </a:p>
          <a:p>
            <a:pPr marL="406400" indent="-406400" algn="l" defTabSz="914400">
              <a:lnSpc>
                <a:spcPct val="130000"/>
              </a:lnSpc>
              <a:buSzPct val="123000"/>
              <a:buChar char="•"/>
              <a:defRPr sz="5000">
                <a:solidFill>
                  <a:srgbClr val="173D6D"/>
                </a:solidFill>
              </a:defRPr>
            </a:pPr>
            <a:endParaRPr dirty="0"/>
          </a:p>
        </p:txBody>
      </p:sp>
      <p:pic>
        <p:nvPicPr>
          <p:cNvPr id="175" name="starry-background_short.jpg" descr="starry-background_short.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2052554100"/>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4670AFDB14084B949AFEC3D8C8A802" ma:contentTypeVersion="15" ma:contentTypeDescription="Create a new document." ma:contentTypeScope="" ma:versionID="f1a884e004a21fafd0c70deaad0e0075">
  <xsd:schema xmlns:xsd="http://www.w3.org/2001/XMLSchema" xmlns:xs="http://www.w3.org/2001/XMLSchema" xmlns:p="http://schemas.microsoft.com/office/2006/metadata/properties" xmlns:ns2="e0568f08-6d3d-45dd-a73f-448ed136e9f3" xmlns:ns3="fddfcd6a-91bd-436e-90a8-f825f5435516" targetNamespace="http://schemas.microsoft.com/office/2006/metadata/properties" ma:root="true" ma:fieldsID="25d20ba12d035595959d151a84b2ca20" ns2:_="" ns3:_="">
    <xsd:import namespace="e0568f08-6d3d-45dd-a73f-448ed136e9f3"/>
    <xsd:import namespace="fddfcd6a-91bd-436e-90a8-f825f54355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68f08-6d3d-45dd-a73f-448ed136e9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a174779-9f33-4c96-9c8a-d5811d7577b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dfcd6a-91bd-436e-90a8-f825f543551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64632fb-4a2b-40c3-95a3-a1504f1ba9be}" ma:internalName="TaxCatchAll" ma:showField="CatchAllData" ma:web="fddfcd6a-91bd-436e-90a8-f825f543551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0568f08-6d3d-45dd-a73f-448ed136e9f3">
      <Terms xmlns="http://schemas.microsoft.com/office/infopath/2007/PartnerControls"/>
    </lcf76f155ced4ddcb4097134ff3c332f>
    <TaxCatchAll xmlns="fddfcd6a-91bd-436e-90a8-f825f5435516" xsi:nil="true"/>
  </documentManagement>
</p:properties>
</file>

<file path=customXml/itemProps1.xml><?xml version="1.0" encoding="utf-8"?>
<ds:datastoreItem xmlns:ds="http://schemas.openxmlformats.org/officeDocument/2006/customXml" ds:itemID="{F8ED6CDB-8942-4D02-A065-307F02D994CA}">
  <ds:schemaRefs>
    <ds:schemaRef ds:uri="http://schemas.microsoft.com/sharepoint/v3/contenttype/forms"/>
  </ds:schemaRefs>
</ds:datastoreItem>
</file>

<file path=customXml/itemProps2.xml><?xml version="1.0" encoding="utf-8"?>
<ds:datastoreItem xmlns:ds="http://schemas.openxmlformats.org/officeDocument/2006/customXml" ds:itemID="{CB83576F-8FD9-46DA-B483-311777B4C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68f08-6d3d-45dd-a73f-448ed136e9f3"/>
    <ds:schemaRef ds:uri="fddfcd6a-91bd-436e-90a8-f825f54355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EE4285-99A8-43D6-BC22-B33D239F2CC6}">
  <ds:schemaRefs>
    <ds:schemaRef ds:uri="http://www.w3.org/XML/1998/namespace"/>
    <ds:schemaRef ds:uri="http://purl.org/dc/elements/1.1/"/>
    <ds:schemaRef ds:uri="fddfcd6a-91bd-436e-90a8-f825f5435516"/>
    <ds:schemaRef ds:uri="http://schemas.microsoft.com/office/2006/metadata/propertie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e0568f08-6d3d-45dd-a73f-448ed136e9f3"/>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539</TotalTime>
  <Words>1713</Words>
  <Application>Microsoft Office PowerPoint</Application>
  <PresentationFormat>Custom</PresentationFormat>
  <Paragraphs>286</Paragraphs>
  <Slides>52</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Aptos</vt:lpstr>
      <vt:lpstr>Arial</vt:lpstr>
      <vt:lpstr>Calibri</vt:lpstr>
      <vt:lpstr>Helvetica</vt:lpstr>
      <vt:lpstr>Helvetica Neue</vt:lpstr>
      <vt:lpstr>Helvetica Neue Medium</vt:lpstr>
      <vt:lpstr>Lato</vt:lpstr>
      <vt:lpstr>Lato-Black</vt:lpstr>
      <vt:lpstr>proxima-nova</vt:lpstr>
      <vt:lpstr>Source Sans Pro Web</vt:lpstr>
      <vt:lpstr>Wingdings</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Responsibilities </vt:lpstr>
      <vt:lpstr>Here come the sales!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Mercer</dc:creator>
  <cp:lastModifiedBy>Sarah Mercer</cp:lastModifiedBy>
  <cp:revision>11</cp:revision>
  <cp:lastPrinted>2024-10-11T19:00:58Z</cp:lastPrinted>
  <dcterms:modified xsi:type="dcterms:W3CDTF">2024-10-11T23:46:02Z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0x010100FA4670AFDB14084B949AFEC3D8C8A802</vt:lpwstr>
  </property>
  <property fmtid="{D5CDD505-2E9C-101B-9397-08002B2CF9AE}" pid="3" name="MediaServiceImageTags">
    <vt:lpwstr/>
  </property>
</Properties>
</file>